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55"/>
  </p:notesMasterIdLst>
  <p:handoutMasterIdLst>
    <p:handoutMasterId r:id="rId56"/>
  </p:handoutMasterIdLst>
  <p:sldIdLst>
    <p:sldId id="256" r:id="rId5"/>
    <p:sldId id="257" r:id="rId6"/>
    <p:sldId id="338" r:id="rId7"/>
    <p:sldId id="4194" r:id="rId8"/>
    <p:sldId id="4195" r:id="rId9"/>
    <p:sldId id="330" r:id="rId10"/>
    <p:sldId id="327" r:id="rId11"/>
    <p:sldId id="4223" r:id="rId12"/>
    <p:sldId id="261" r:id="rId13"/>
    <p:sldId id="4193" r:id="rId14"/>
    <p:sldId id="282" r:id="rId15"/>
    <p:sldId id="4229" r:id="rId16"/>
    <p:sldId id="260" r:id="rId17"/>
    <p:sldId id="4240" r:id="rId18"/>
    <p:sldId id="4230" r:id="rId19"/>
    <p:sldId id="4239" r:id="rId20"/>
    <p:sldId id="4231" r:id="rId21"/>
    <p:sldId id="4232" r:id="rId22"/>
    <p:sldId id="4233" r:id="rId23"/>
    <p:sldId id="4234" r:id="rId24"/>
    <p:sldId id="4235" r:id="rId25"/>
    <p:sldId id="4237" r:id="rId26"/>
    <p:sldId id="4238" r:id="rId27"/>
    <p:sldId id="4207" r:id="rId28"/>
    <p:sldId id="286" r:id="rId29"/>
    <p:sldId id="4241" r:id="rId30"/>
    <p:sldId id="4208" r:id="rId31"/>
    <p:sldId id="267" r:id="rId32"/>
    <p:sldId id="4243" r:id="rId33"/>
    <p:sldId id="4242" r:id="rId34"/>
    <p:sldId id="4244" r:id="rId35"/>
    <p:sldId id="4245" r:id="rId36"/>
    <p:sldId id="4246" r:id="rId37"/>
    <p:sldId id="4247" r:id="rId38"/>
    <p:sldId id="4248" r:id="rId39"/>
    <p:sldId id="4249" r:id="rId40"/>
    <p:sldId id="4250" r:id="rId41"/>
    <p:sldId id="4251" r:id="rId42"/>
    <p:sldId id="4252" r:id="rId43"/>
    <p:sldId id="4253" r:id="rId44"/>
    <p:sldId id="324" r:id="rId45"/>
    <p:sldId id="4209" r:id="rId46"/>
    <p:sldId id="4227" r:id="rId47"/>
    <p:sldId id="4214" r:id="rId48"/>
    <p:sldId id="4215" r:id="rId49"/>
    <p:sldId id="331" r:id="rId50"/>
    <p:sldId id="4219" r:id="rId51"/>
    <p:sldId id="334" r:id="rId52"/>
    <p:sldId id="4212" r:id="rId53"/>
    <p:sldId id="279" r:id="rId54"/>
  </p:sldIdLst>
  <p:sldSz cx="10691813" cy="72358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2" userDrawn="1">
          <p15:clr>
            <a:srgbClr val="A4A3A4"/>
          </p15:clr>
        </p15:guide>
        <p15:guide id="2" pos="33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12CF0B-9C56-4FDD-B453-B411F002A44F}" v="4" dt="2023-03-15T16:04:41.719"/>
  </p1510:revLst>
</p1510:revInfo>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1192" y="44"/>
      </p:cViewPr>
      <p:guideLst>
        <p:guide orient="horz" pos="2302"/>
        <p:guide pos="3367"/>
      </p:guideLst>
    </p:cSldViewPr>
  </p:slideViewPr>
  <p:notesTextViewPr>
    <p:cViewPr>
      <p:scale>
        <a:sx n="1" d="1"/>
        <a:sy n="1" d="1"/>
      </p:scale>
      <p:origin x="0" y="0"/>
    </p:cViewPr>
  </p:notesTextViewPr>
  <p:notesViewPr>
    <p:cSldViewPr snapToGrid="0" showGuides="1">
      <p:cViewPr varScale="1">
        <p:scale>
          <a:sx n="57" d="100"/>
          <a:sy n="57" d="100"/>
        </p:scale>
        <p:origin x="3259"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ir Patel" userId="0cab93de-34c7-4716-9269-7f6dd1963125" providerId="ADAL" clId="{C412CF0B-9C56-4FDD-B453-B411F002A44F}"/>
    <pc:docChg chg="custSel modSld">
      <pc:chgData name="Yasir Patel" userId="0cab93de-34c7-4716-9269-7f6dd1963125" providerId="ADAL" clId="{C412CF0B-9C56-4FDD-B453-B411F002A44F}" dt="2023-03-15T16:04:56.719" v="29" actId="1076"/>
      <pc:docMkLst>
        <pc:docMk/>
      </pc:docMkLst>
      <pc:sldChg chg="addSp modSp mod">
        <pc:chgData name="Yasir Patel" userId="0cab93de-34c7-4716-9269-7f6dd1963125" providerId="ADAL" clId="{C412CF0B-9C56-4FDD-B453-B411F002A44F}" dt="2023-03-15T16:04:56.719" v="29" actId="1076"/>
        <pc:sldMkLst>
          <pc:docMk/>
          <pc:sldMk cId="2102049254" sldId="4230"/>
        </pc:sldMkLst>
        <pc:spChg chg="add mod">
          <ac:chgData name="Yasir Patel" userId="0cab93de-34c7-4716-9269-7f6dd1963125" providerId="ADAL" clId="{C412CF0B-9C56-4FDD-B453-B411F002A44F}" dt="2023-03-15T16:04:56.719" v="29" actId="1076"/>
          <ac:spMkLst>
            <pc:docMk/>
            <pc:sldMk cId="2102049254" sldId="4230"/>
            <ac:spMk id="5" creationId="{31FF0272-99EC-32FC-97E4-1A3D3B5414FD}"/>
          </ac:spMkLst>
        </pc:spChg>
      </pc:sldChg>
      <pc:sldChg chg="addSp delSp modSp mod">
        <pc:chgData name="Yasir Patel" userId="0cab93de-34c7-4716-9269-7f6dd1963125" providerId="ADAL" clId="{C412CF0B-9C56-4FDD-B453-B411F002A44F}" dt="2023-03-15T15:04:12.324" v="6" actId="167"/>
        <pc:sldMkLst>
          <pc:docMk/>
          <pc:sldMk cId="3137671599" sldId="4237"/>
        </pc:sldMkLst>
        <pc:graphicFrameChg chg="del">
          <ac:chgData name="Yasir Patel" userId="0cab93de-34c7-4716-9269-7f6dd1963125" providerId="ADAL" clId="{C412CF0B-9C56-4FDD-B453-B411F002A44F}" dt="2023-03-15T15:03:29.165" v="0" actId="478"/>
          <ac:graphicFrameMkLst>
            <pc:docMk/>
            <pc:sldMk cId="3137671599" sldId="4237"/>
            <ac:graphicFrameMk id="3" creationId="{AD7C6AF9-2286-4B83-8FA0-CA33DF78A4D2}"/>
          </ac:graphicFrameMkLst>
        </pc:graphicFrameChg>
        <pc:picChg chg="add mod ord">
          <ac:chgData name="Yasir Patel" userId="0cab93de-34c7-4716-9269-7f6dd1963125" providerId="ADAL" clId="{C412CF0B-9C56-4FDD-B453-B411F002A44F}" dt="2023-03-15T15:04:12.324" v="6" actId="167"/>
          <ac:picMkLst>
            <pc:docMk/>
            <pc:sldMk cId="3137671599" sldId="4237"/>
            <ac:picMk id="6" creationId="{A9102A15-B313-9864-4E08-AD16E921A18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S01\Energise\Operations\Clients\TDU\ENE02176%20-%20TDU%20-%20SECTOR%20ROADMAP\3.%20Stage%201\Resource%20Balance\20230113_TDU_v0.9%20-%20Resource%20and%20Mass%20Balance%20Workboo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800" b="1"/>
              <a:t>SAWMILL TOTAL </a:t>
            </a:r>
          </a:p>
          <a:p>
            <a:pPr algn="l">
              <a:defRPr sz="1400" b="0" spc="0">
                <a:solidFill>
                  <a:schemeClr val="tx1">
                    <a:lumMod val="65000"/>
                    <a:lumOff val="35000"/>
                  </a:schemeClr>
                </a:solidFill>
              </a:defRPr>
            </a:pPr>
            <a:r>
              <a:rPr lang="en-US" sz="1800" b="1"/>
              <a:t>CARBON FOOTPRINT:</a:t>
            </a:r>
          </a:p>
          <a:p>
            <a:pPr algn="l">
              <a:defRPr sz="1400" b="0" spc="0">
                <a:solidFill>
                  <a:schemeClr val="tx1">
                    <a:lumMod val="65000"/>
                    <a:lumOff val="35000"/>
                  </a:schemeClr>
                </a:solidFill>
              </a:defRPr>
            </a:pPr>
            <a:r>
              <a:rPr lang="en-US" sz="1800" b="1"/>
              <a:t>221,543</a:t>
            </a:r>
            <a:r>
              <a:rPr lang="en-US" sz="1800" b="1" baseline="0"/>
              <a:t> tCO</a:t>
            </a:r>
            <a:r>
              <a:rPr lang="en-US" sz="1800" b="1" baseline="-25000"/>
              <a:t>2</a:t>
            </a:r>
            <a:r>
              <a:rPr lang="en-US" sz="1800" b="1" baseline="0"/>
              <a:t>e</a:t>
            </a:r>
            <a:r>
              <a:rPr lang="en-US" sz="1800" b="1"/>
              <a:t> </a:t>
            </a:r>
          </a:p>
        </c:rich>
      </c:tx>
      <c:layout>
        <c:manualLayout>
          <c:xMode val="edge"/>
          <c:yMode val="edge"/>
          <c:x val="0.67809334067462612"/>
          <c:y val="0.162355763665121"/>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a:noFill/>
          </a:ln>
          <a:effectLst/>
        </c:spPr>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pivotFmt>
      <c:pivotFmt>
        <c:idx val="5"/>
        <c:spPr>
          <a:solidFill>
            <a:schemeClr val="accent1"/>
          </a:solidFill>
          <a:ln>
            <a:noFill/>
          </a:ln>
          <a:effectLst/>
        </c:spPr>
      </c:pivotFmt>
      <c:pivotFmt>
        <c:idx val="6"/>
        <c:spPr>
          <a:solidFill>
            <a:schemeClr val="accent1"/>
          </a:solidFill>
          <a:ln>
            <a:noFill/>
          </a:ln>
          <a:effectLst/>
        </c:spPr>
      </c:pivotFmt>
      <c:pivotFmt>
        <c:idx val="7"/>
        <c:spPr>
          <a:solidFill>
            <a:schemeClr val="accent1"/>
          </a:solidFill>
          <a:ln>
            <a:noFill/>
          </a:ln>
          <a:effectLst/>
        </c:spPr>
      </c:pivotFmt>
      <c:pivotFmt>
        <c:idx val="8"/>
        <c:spPr>
          <a:solidFill>
            <a:schemeClr val="accent1"/>
          </a:solidFill>
          <a:ln>
            <a:noFill/>
          </a:ln>
          <a:effectLst/>
        </c:spPr>
      </c:pivotFmt>
      <c:pivotFmt>
        <c:idx val="9"/>
        <c:spPr>
          <a:solidFill>
            <a:schemeClr val="accent1"/>
          </a:solidFill>
          <a:ln>
            <a:noFill/>
          </a:ln>
          <a:effectLst/>
        </c:spPr>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1"/>
        <c:spPr>
          <a:solidFill>
            <a:schemeClr val="accent1"/>
          </a:solidFill>
          <a:ln>
            <a:noFill/>
          </a:ln>
          <a:effectLst/>
        </c:spPr>
      </c:pivotFmt>
      <c:pivotFmt>
        <c:idx val="12"/>
        <c:spPr>
          <a:solidFill>
            <a:schemeClr val="accent1"/>
          </a:solidFill>
          <a:ln>
            <a:noFill/>
          </a:ln>
          <a:effectLst/>
        </c:spPr>
      </c:pivotFmt>
      <c:pivotFmt>
        <c:idx val="13"/>
        <c:spPr>
          <a:solidFill>
            <a:schemeClr val="accent1"/>
          </a:solidFill>
          <a:ln>
            <a:noFill/>
          </a:ln>
          <a:effectLst/>
        </c:spPr>
      </c:pivotFmt>
      <c:pivotFmt>
        <c:idx val="14"/>
        <c:spPr>
          <a:solidFill>
            <a:schemeClr val="accent1"/>
          </a:solidFill>
          <a:ln>
            <a:noFill/>
          </a:ln>
          <a:effectLst/>
        </c:spPr>
      </c:pivotFmt>
      <c:pivotFmt>
        <c:idx val="15"/>
        <c:spPr>
          <a:solidFill>
            <a:schemeClr val="accent1"/>
          </a:solidFill>
          <a:ln>
            <a:noFill/>
          </a:ln>
          <a:effectLst/>
        </c:spPr>
      </c:pivotFmt>
      <c:pivotFmt>
        <c:idx val="16"/>
        <c:spPr>
          <a:solidFill>
            <a:schemeClr val="accent1"/>
          </a:solidFill>
          <a:ln>
            <a:noFill/>
          </a:ln>
          <a:effectLst/>
        </c:spPr>
      </c:pivotFmt>
      <c:pivotFmt>
        <c:idx val="17"/>
        <c:spPr>
          <a:solidFill>
            <a:schemeClr val="accent1"/>
          </a:solidFill>
          <a:ln>
            <a:noFill/>
          </a:ln>
          <a:effectLst/>
        </c:spPr>
      </c:pivotFmt>
      <c:pivotFmt>
        <c:idx val="18"/>
        <c:spPr>
          <a:solidFill>
            <a:schemeClr val="accent1"/>
          </a:solidFill>
          <a:ln>
            <a:noFill/>
          </a:ln>
          <a:effectLst/>
        </c:spPr>
      </c:pivotFmt>
      <c:pivotFmt>
        <c:idx val="19"/>
        <c:spPr>
          <a:solidFill>
            <a:schemeClr val="accent1"/>
          </a:solidFill>
          <a:ln>
            <a:noFill/>
          </a:ln>
          <a:effectLst/>
        </c:spPr>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1"/>
        <c:spPr>
          <a:solidFill>
            <a:schemeClr val="accent1"/>
          </a:solidFill>
          <a:ln>
            <a:noFill/>
          </a:ln>
          <a:effectLst/>
        </c:spPr>
      </c:pivotFmt>
      <c:pivotFmt>
        <c:idx val="22"/>
        <c:spPr>
          <a:solidFill>
            <a:schemeClr val="accent1"/>
          </a:solidFill>
          <a:ln>
            <a:noFill/>
          </a:ln>
          <a:effectLst/>
        </c:spPr>
      </c:pivotFmt>
      <c:pivotFmt>
        <c:idx val="23"/>
        <c:spPr>
          <a:solidFill>
            <a:schemeClr val="accent1"/>
          </a:solidFill>
          <a:ln>
            <a:noFill/>
          </a:ln>
          <a:effectLst/>
        </c:spPr>
      </c:pivotFmt>
      <c:pivotFmt>
        <c:idx val="24"/>
        <c:spPr>
          <a:solidFill>
            <a:schemeClr val="accent1"/>
          </a:solidFill>
          <a:ln>
            <a:noFill/>
          </a:ln>
          <a:effectLst/>
        </c:spPr>
      </c:pivotFmt>
      <c:pivotFmt>
        <c:idx val="25"/>
        <c:spPr>
          <a:solidFill>
            <a:schemeClr val="accent1"/>
          </a:solidFill>
          <a:ln>
            <a:noFill/>
          </a:ln>
          <a:effectLst/>
        </c:spPr>
      </c:pivotFmt>
      <c:pivotFmt>
        <c:idx val="26"/>
        <c:spPr>
          <a:solidFill>
            <a:schemeClr val="accent1"/>
          </a:solidFill>
          <a:ln>
            <a:noFill/>
          </a:ln>
          <a:effectLst/>
        </c:spPr>
      </c:pivotFmt>
      <c:pivotFmt>
        <c:idx val="27"/>
        <c:spPr>
          <a:solidFill>
            <a:schemeClr val="accent1"/>
          </a:solidFill>
          <a:ln>
            <a:noFill/>
          </a:ln>
          <a:effectLst/>
        </c:spPr>
      </c:pivotFmt>
      <c:pivotFmt>
        <c:idx val="28"/>
        <c:spPr>
          <a:solidFill>
            <a:schemeClr val="accent1"/>
          </a:solidFill>
          <a:ln>
            <a:noFill/>
          </a:ln>
          <a:effectLst/>
        </c:spPr>
      </c:pivotFmt>
      <c:pivotFmt>
        <c:idx val="29"/>
        <c:spPr>
          <a:solidFill>
            <a:schemeClr val="accent1"/>
          </a:solidFill>
          <a:ln>
            <a:noFill/>
          </a:ln>
          <a:effectLst/>
        </c:spPr>
      </c:pivotFmt>
    </c:pivotFmts>
    <c:plotArea>
      <c:layout>
        <c:manualLayout>
          <c:layoutTarget val="inner"/>
          <c:xMode val="edge"/>
          <c:yMode val="edge"/>
          <c:x val="0.12047600805635809"/>
          <c:y val="0.14781857893862202"/>
          <c:w val="0.39201241959680128"/>
          <c:h val="0.71862790058172077"/>
        </c:manualLayout>
      </c:layout>
      <c:pieChart>
        <c:varyColors val="1"/>
        <c:ser>
          <c:idx val="1"/>
          <c:order val="0"/>
          <c:tx>
            <c:strRef>
              <c:f>'[20230113_TDU_v0.9 - Resource and Mass Balance Workbook.xlsx]41b'!$H$1</c:f>
              <c:strCache>
                <c:ptCount val="1"/>
                <c:pt idx="0">
                  <c:v>TOTAL CARBON FOOTPRINT (tCO2e)</c:v>
                </c:pt>
              </c:strCache>
            </c:strRef>
          </c:tx>
          <c:dPt>
            <c:idx val="0"/>
            <c:bubble3D val="0"/>
            <c:spPr>
              <a:solidFill>
                <a:schemeClr val="accent1">
                  <a:shade val="40000"/>
                </a:schemeClr>
              </a:solidFill>
              <a:ln>
                <a:solidFill>
                  <a:schemeClr val="bg1"/>
                </a:solidFill>
              </a:ln>
              <a:effectLst/>
            </c:spPr>
            <c:extLst>
              <c:ext xmlns:c16="http://schemas.microsoft.com/office/drawing/2014/chart" uri="{C3380CC4-5D6E-409C-BE32-E72D297353CC}">
                <c16:uniqueId val="{00000001-2784-44A7-ADF8-90A2AF82E3AB}"/>
              </c:ext>
            </c:extLst>
          </c:dPt>
          <c:dPt>
            <c:idx val="1"/>
            <c:bubble3D val="0"/>
            <c:spPr>
              <a:solidFill>
                <a:schemeClr val="accent1">
                  <a:shade val="51000"/>
                </a:schemeClr>
              </a:solidFill>
              <a:ln>
                <a:solidFill>
                  <a:schemeClr val="bg1"/>
                </a:solidFill>
              </a:ln>
              <a:effectLst/>
            </c:spPr>
            <c:extLst>
              <c:ext xmlns:c16="http://schemas.microsoft.com/office/drawing/2014/chart" uri="{C3380CC4-5D6E-409C-BE32-E72D297353CC}">
                <c16:uniqueId val="{00000003-2784-44A7-ADF8-90A2AF82E3AB}"/>
              </c:ext>
            </c:extLst>
          </c:dPt>
          <c:dPt>
            <c:idx val="2"/>
            <c:bubble3D val="0"/>
            <c:spPr>
              <a:solidFill>
                <a:schemeClr val="accent1">
                  <a:shade val="62000"/>
                </a:schemeClr>
              </a:solidFill>
              <a:ln>
                <a:solidFill>
                  <a:schemeClr val="bg1"/>
                </a:solidFill>
              </a:ln>
              <a:effectLst/>
            </c:spPr>
            <c:extLst>
              <c:ext xmlns:c16="http://schemas.microsoft.com/office/drawing/2014/chart" uri="{C3380CC4-5D6E-409C-BE32-E72D297353CC}">
                <c16:uniqueId val="{00000005-2784-44A7-ADF8-90A2AF82E3AB}"/>
              </c:ext>
            </c:extLst>
          </c:dPt>
          <c:dPt>
            <c:idx val="3"/>
            <c:bubble3D val="0"/>
            <c:spPr>
              <a:solidFill>
                <a:schemeClr val="accent1">
                  <a:shade val="73000"/>
                </a:schemeClr>
              </a:solidFill>
              <a:ln>
                <a:solidFill>
                  <a:schemeClr val="bg1"/>
                </a:solidFill>
              </a:ln>
              <a:effectLst/>
            </c:spPr>
            <c:extLst>
              <c:ext xmlns:c16="http://schemas.microsoft.com/office/drawing/2014/chart" uri="{C3380CC4-5D6E-409C-BE32-E72D297353CC}">
                <c16:uniqueId val="{00000007-2784-44A7-ADF8-90A2AF82E3AB}"/>
              </c:ext>
            </c:extLst>
          </c:dPt>
          <c:dPt>
            <c:idx val="4"/>
            <c:bubble3D val="0"/>
            <c:spPr>
              <a:solidFill>
                <a:schemeClr val="accent1">
                  <a:shade val="83000"/>
                </a:schemeClr>
              </a:solidFill>
              <a:ln>
                <a:solidFill>
                  <a:schemeClr val="bg1"/>
                </a:solidFill>
              </a:ln>
              <a:effectLst/>
            </c:spPr>
            <c:extLst>
              <c:ext xmlns:c16="http://schemas.microsoft.com/office/drawing/2014/chart" uri="{C3380CC4-5D6E-409C-BE32-E72D297353CC}">
                <c16:uniqueId val="{00000009-2784-44A7-ADF8-90A2AF82E3AB}"/>
              </c:ext>
            </c:extLst>
          </c:dPt>
          <c:dPt>
            <c:idx val="5"/>
            <c:bubble3D val="0"/>
            <c:spPr>
              <a:solidFill>
                <a:schemeClr val="accent1">
                  <a:shade val="94000"/>
                </a:schemeClr>
              </a:solidFill>
              <a:ln>
                <a:solidFill>
                  <a:schemeClr val="bg1"/>
                </a:solidFill>
              </a:ln>
              <a:effectLst/>
            </c:spPr>
            <c:extLst>
              <c:ext xmlns:c16="http://schemas.microsoft.com/office/drawing/2014/chart" uri="{C3380CC4-5D6E-409C-BE32-E72D297353CC}">
                <c16:uniqueId val="{0000000B-2784-44A7-ADF8-90A2AF82E3AB}"/>
              </c:ext>
            </c:extLst>
          </c:dPt>
          <c:dPt>
            <c:idx val="6"/>
            <c:bubble3D val="0"/>
            <c:spPr>
              <a:solidFill>
                <a:schemeClr val="accent1">
                  <a:tint val="95000"/>
                </a:schemeClr>
              </a:solidFill>
              <a:ln>
                <a:solidFill>
                  <a:schemeClr val="bg1"/>
                </a:solidFill>
              </a:ln>
              <a:effectLst/>
            </c:spPr>
            <c:extLst>
              <c:ext xmlns:c16="http://schemas.microsoft.com/office/drawing/2014/chart" uri="{C3380CC4-5D6E-409C-BE32-E72D297353CC}">
                <c16:uniqueId val="{0000000D-2784-44A7-ADF8-90A2AF82E3AB}"/>
              </c:ext>
            </c:extLst>
          </c:dPt>
          <c:dPt>
            <c:idx val="7"/>
            <c:bubble3D val="0"/>
            <c:spPr>
              <a:solidFill>
                <a:schemeClr val="accent1">
                  <a:tint val="84000"/>
                </a:schemeClr>
              </a:solidFill>
              <a:ln>
                <a:solidFill>
                  <a:schemeClr val="bg1"/>
                </a:solidFill>
              </a:ln>
              <a:effectLst/>
            </c:spPr>
            <c:extLst>
              <c:ext xmlns:c16="http://schemas.microsoft.com/office/drawing/2014/chart" uri="{C3380CC4-5D6E-409C-BE32-E72D297353CC}">
                <c16:uniqueId val="{0000000F-2784-44A7-ADF8-90A2AF82E3AB}"/>
              </c:ext>
            </c:extLst>
          </c:dPt>
          <c:dPt>
            <c:idx val="8"/>
            <c:bubble3D val="0"/>
            <c:spPr>
              <a:solidFill>
                <a:schemeClr val="accent1">
                  <a:tint val="74000"/>
                </a:schemeClr>
              </a:solidFill>
              <a:ln>
                <a:solidFill>
                  <a:schemeClr val="bg1"/>
                </a:solidFill>
              </a:ln>
              <a:effectLst/>
            </c:spPr>
            <c:extLst>
              <c:ext xmlns:c16="http://schemas.microsoft.com/office/drawing/2014/chart" uri="{C3380CC4-5D6E-409C-BE32-E72D297353CC}">
                <c16:uniqueId val="{00000011-2784-44A7-ADF8-90A2AF82E3AB}"/>
              </c:ext>
            </c:extLst>
          </c:dPt>
          <c:dPt>
            <c:idx val="9"/>
            <c:bubble3D val="0"/>
            <c:spPr>
              <a:solidFill>
                <a:schemeClr val="accent1">
                  <a:tint val="70000"/>
                </a:schemeClr>
              </a:solidFill>
              <a:ln>
                <a:noFill/>
              </a:ln>
              <a:effectLst/>
            </c:spPr>
            <c:extLst>
              <c:ext xmlns:c16="http://schemas.microsoft.com/office/drawing/2014/chart" uri="{C3380CC4-5D6E-409C-BE32-E72D297353CC}">
                <c16:uniqueId val="{00000013-2784-44A7-ADF8-90A2AF82E3AB}"/>
              </c:ext>
            </c:extLst>
          </c:dPt>
          <c:dPt>
            <c:idx val="10"/>
            <c:bubble3D val="0"/>
            <c:spPr>
              <a:solidFill>
                <a:schemeClr val="accent1">
                  <a:tint val="63000"/>
                </a:schemeClr>
              </a:solidFill>
              <a:ln>
                <a:solidFill>
                  <a:schemeClr val="bg1"/>
                </a:solidFill>
              </a:ln>
              <a:effectLst/>
            </c:spPr>
            <c:extLst>
              <c:ext xmlns:c16="http://schemas.microsoft.com/office/drawing/2014/chart" uri="{C3380CC4-5D6E-409C-BE32-E72D297353CC}">
                <c16:uniqueId val="{00000015-2784-44A7-ADF8-90A2AF82E3AB}"/>
              </c:ext>
            </c:extLst>
          </c:dPt>
          <c:dPt>
            <c:idx val="11"/>
            <c:bubble3D val="0"/>
            <c:spPr>
              <a:solidFill>
                <a:schemeClr val="accent1">
                  <a:tint val="52000"/>
                </a:schemeClr>
              </a:solidFill>
              <a:ln>
                <a:solidFill>
                  <a:schemeClr val="bg1"/>
                </a:solidFill>
              </a:ln>
              <a:effectLst/>
            </c:spPr>
            <c:extLst>
              <c:ext xmlns:c16="http://schemas.microsoft.com/office/drawing/2014/chart" uri="{C3380CC4-5D6E-409C-BE32-E72D297353CC}">
                <c16:uniqueId val="{00000017-2784-44A7-ADF8-90A2AF82E3AB}"/>
              </c:ext>
            </c:extLst>
          </c:dPt>
          <c:dPt>
            <c:idx val="12"/>
            <c:bubble3D val="0"/>
            <c:spPr>
              <a:solidFill>
                <a:schemeClr val="accent1">
                  <a:tint val="41000"/>
                </a:schemeClr>
              </a:solidFill>
              <a:ln>
                <a:solidFill>
                  <a:schemeClr val="bg1"/>
                </a:solidFill>
              </a:ln>
              <a:effectLst/>
            </c:spPr>
            <c:extLst>
              <c:ext xmlns:c16="http://schemas.microsoft.com/office/drawing/2014/chart" uri="{C3380CC4-5D6E-409C-BE32-E72D297353CC}">
                <c16:uniqueId val="{00000019-2784-44A7-ADF8-90A2AF82E3AB}"/>
              </c:ext>
            </c:extLst>
          </c:dPt>
          <c:dLbls>
            <c:dLbl>
              <c:idx val="0"/>
              <c:layout>
                <c:manualLayout>
                  <c:x val="0.13151412165634013"/>
                  <c:y val="-7.1358231113200308E-3"/>
                </c:manualLayout>
              </c:layout>
              <c:tx>
                <c:rich>
                  <a:bodyPr/>
                  <a:lstStyle/>
                  <a:p>
                    <a:fld id="{E677DCB5-CE4F-4B41-8B0E-CBFC7F242752}" type="CATEGORYNAME">
                      <a:rPr lang="en-US" b="1"/>
                      <a:pPr/>
                      <a:t>[CATEGORY NAME]</a:t>
                    </a:fld>
                    <a:r>
                      <a:rPr lang="en-US" baseline="0"/>
                      <a:t>
</a:t>
                    </a:r>
                    <a:fld id="{C3F7163B-C605-461A-BAD2-5E4ADD0B53C9}"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84-44A7-ADF8-90A2AF82E3AB}"/>
                </c:ext>
              </c:extLst>
            </c:dLbl>
            <c:dLbl>
              <c:idx val="1"/>
              <c:layout>
                <c:manualLayout>
                  <c:x val="2.614623311637989E-2"/>
                  <c:y val="2.5939850742525968E-2"/>
                </c:manualLayout>
              </c:layout>
              <c:tx>
                <c:rich>
                  <a:bodyPr/>
                  <a:lstStyle/>
                  <a:p>
                    <a:fld id="{A272DAEC-7270-48EE-91F5-720F46D52F00}" type="CATEGORYNAME">
                      <a:rPr lang="en-US" b="1"/>
                      <a:pPr/>
                      <a:t>[CATEGORY NAME]</a:t>
                    </a:fld>
                    <a:r>
                      <a:rPr lang="en-US" baseline="0"/>
                      <a:t>
</a:t>
                    </a:r>
                    <a:fld id="{6496EBE5-3A36-4C04-8B49-21D12B190F4A}"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784-44A7-ADF8-90A2AF82E3AB}"/>
                </c:ext>
              </c:extLst>
            </c:dLbl>
            <c:dLbl>
              <c:idx val="2"/>
              <c:tx>
                <c:rich>
                  <a:bodyPr/>
                  <a:lstStyle/>
                  <a:p>
                    <a:fld id="{7D071476-22CA-48C4-9418-30EBDBBE2434}" type="CATEGORYNAME">
                      <a:rPr lang="en-US" b="1"/>
                      <a:pPr/>
                      <a:t>[CATEGORY NAME]</a:t>
                    </a:fld>
                    <a:r>
                      <a:rPr lang="en-US" baseline="0"/>
                      <a:t>
</a:t>
                    </a:r>
                    <a:fld id="{48BDCDE3-6A06-45C7-BC46-D225603D4BC8}"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84-44A7-ADF8-90A2AF82E3AB}"/>
                </c:ext>
              </c:extLst>
            </c:dLbl>
            <c:dLbl>
              <c:idx val="3"/>
              <c:layout>
                <c:manualLayout>
                  <c:x val="6.8129239809651534E-2"/>
                  <c:y val="-0.15788553186841292"/>
                </c:manualLayout>
              </c:layout>
              <c:tx>
                <c:rich>
                  <a:bodyPr/>
                  <a:lstStyle/>
                  <a:p>
                    <a:fld id="{3D8FB7A3-E5E7-4EC6-B78A-73A7F742FE61}" type="CATEGORYNAME">
                      <a:rPr lang="en-US" b="1"/>
                      <a:pPr/>
                      <a:t>[CATEGORY NAME]</a:t>
                    </a:fld>
                    <a:r>
                      <a:rPr lang="en-US" baseline="0"/>
                      <a:t>
</a:t>
                    </a:r>
                    <a:fld id="{0BE0A1E7-23A1-4B38-B8B4-6F7DC96D49D6}"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784-44A7-ADF8-90A2AF82E3AB}"/>
                </c:ext>
              </c:extLst>
            </c:dLbl>
            <c:dLbl>
              <c:idx val="4"/>
              <c:layout>
                <c:manualLayout>
                  <c:x val="5.3842153302691112E-2"/>
                  <c:y val="-4.0482870326884836E-2"/>
                </c:manualLayout>
              </c:layout>
              <c:tx>
                <c:rich>
                  <a:bodyPr/>
                  <a:lstStyle/>
                  <a:p>
                    <a:fld id="{F1631236-8B0E-441C-98CC-8591BE1EE9AB}" type="CATEGORYNAME">
                      <a:rPr lang="en-US" b="1"/>
                      <a:pPr/>
                      <a:t>[CATEGORY NAME]</a:t>
                    </a:fld>
                    <a:r>
                      <a:rPr lang="en-US" baseline="0"/>
                      <a:t>
</a:t>
                    </a:r>
                    <a:fld id="{26AFC440-AB1F-44CF-8B2C-C59F1B29D368}"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784-44A7-ADF8-90A2AF82E3AB}"/>
                </c:ext>
              </c:extLst>
            </c:dLbl>
            <c:dLbl>
              <c:idx val="5"/>
              <c:layout>
                <c:manualLayout>
                  <c:x val="5.178173571471717E-2"/>
                  <c:y val="-1.062542527275124E-7"/>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546397A8-DACE-4BA2-82DB-820379924594}" type="CATEGORYNAME">
                      <a:rPr lang="en-US" b="1"/>
                      <a:pPr>
                        <a:defRPr sz="1200"/>
                      </a:pPr>
                      <a:t>[CATEGORY NAME]</a:t>
                    </a:fld>
                    <a:r>
                      <a:rPr lang="en-US" baseline="0"/>
                      <a:t>
</a:t>
                    </a:r>
                    <a:fld id="{7CE43FC0-5EBB-49D9-83B6-40E1BFD72E70}" type="PERCENTAGE">
                      <a:rPr lang="en-US" baseline="0"/>
                      <a:pPr>
                        <a:defRPr sz="1200"/>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605565471536278"/>
                      <c:h val="0.12732000848333952"/>
                    </c:manualLayout>
                  </c15:layout>
                  <c15:dlblFieldTable/>
                  <c15:showDataLabelsRange val="0"/>
                </c:ext>
                <c:ext xmlns:c16="http://schemas.microsoft.com/office/drawing/2014/chart" uri="{C3380CC4-5D6E-409C-BE32-E72D297353CC}">
                  <c16:uniqueId val="{0000000B-2784-44A7-ADF8-90A2AF82E3AB}"/>
                </c:ext>
              </c:extLst>
            </c:dLbl>
            <c:dLbl>
              <c:idx val="6"/>
              <c:layout>
                <c:manualLayout>
                  <c:x val="2.49032186979662E-2"/>
                  <c:y val="4.4309723496682954E-2"/>
                </c:manualLayout>
              </c:layout>
              <c:tx>
                <c:rich>
                  <a:bodyPr/>
                  <a:lstStyle/>
                  <a:p>
                    <a:fld id="{9AF42C07-0933-428C-A1F8-C4935A4C2538}" type="CATEGORYNAME">
                      <a:rPr lang="en-US" b="1"/>
                      <a:pPr/>
                      <a:t>[CATEGORY NAME]</a:t>
                    </a:fld>
                    <a:r>
                      <a:rPr lang="en-US" baseline="0"/>
                      <a:t>
</a:t>
                    </a:r>
                    <a:fld id="{ECA5FE42-59CB-4CD8-AB2D-FA8EDBF8CF70}"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784-44A7-ADF8-90A2AF82E3AB}"/>
                </c:ext>
              </c:extLst>
            </c:dLbl>
            <c:dLbl>
              <c:idx val="7"/>
              <c:layout>
                <c:manualLayout>
                  <c:x val="-8.7113277578094617E-2"/>
                  <c:y val="1.2336118753153096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E6FCF194-C4D9-4DAE-9935-E280789529FF}" type="CATEGORYNAME">
                      <a:rPr lang="en-US" b="1"/>
                      <a:pPr>
                        <a:defRPr sz="1200"/>
                      </a:pPr>
                      <a:t>[CATEGORY NAME]</a:t>
                    </a:fld>
                    <a:r>
                      <a:rPr lang="en-US" baseline="0"/>
                      <a:t>
</a:t>
                    </a:r>
                    <a:fld id="{8258C6A5-DE18-41D4-8CBA-DF341EE34DC2}" type="PERCENTAGE">
                      <a:rPr lang="en-US" baseline="0"/>
                      <a:pPr>
                        <a:defRPr sz="1200"/>
                      </a:pPr>
                      <a:t>[PERCENTAGE]</a:t>
                    </a:fld>
                    <a:endParaRPr lang="en-US"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2784-44A7-ADF8-90A2AF82E3AB}"/>
                </c:ext>
              </c:extLst>
            </c:dLbl>
            <c:dLbl>
              <c:idx val="8"/>
              <c:layout>
                <c:manualLayout>
                  <c:x val="6.3678733149811218E-8"/>
                  <c:y val="-0.10295877717505643"/>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26D517C3-9A5E-4875-B23E-9886E39CBC26}" type="CATEGORYNAME">
                      <a:rPr lang="en-US" b="1"/>
                      <a:pPr>
                        <a:defRPr sz="1200"/>
                      </a:pPr>
                      <a:t>[CATEGORY NAME]</a:t>
                    </a:fld>
                    <a:r>
                      <a:rPr lang="en-US" baseline="0"/>
                      <a:t>
</a:t>
                    </a:r>
                    <a:fld id="{8ED1A818-9B29-46ED-AADC-111D854EF700}" type="PERCENTAGE">
                      <a:rPr lang="en-US" baseline="0"/>
                      <a:pPr>
                        <a:defRPr sz="1200"/>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094452117731785"/>
                      <c:h val="0.162741138714077"/>
                    </c:manualLayout>
                  </c15:layout>
                  <c15:dlblFieldTable/>
                  <c15:showDataLabelsRange val="0"/>
                </c:ext>
                <c:ext xmlns:c16="http://schemas.microsoft.com/office/drawing/2014/chart" uri="{C3380CC4-5D6E-409C-BE32-E72D297353CC}">
                  <c16:uniqueId val="{00000011-2784-44A7-ADF8-90A2AF82E3AB}"/>
                </c:ext>
              </c:extLst>
            </c:dLbl>
            <c:dLbl>
              <c:idx val="9"/>
              <c:layout>
                <c:manualLayout>
                  <c:x val="1.1574246537309687E-3"/>
                  <c:y val="2.895449640371853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E7B0358A-6309-4159-AABA-7DFE2E2E88EF}" type="CATEGORYNAME">
                      <a:rPr lang="en-US" b="1"/>
                      <a:pPr>
                        <a:defRPr sz="1200"/>
                      </a:pPr>
                      <a:t>[CATEGORY NAME]</a:t>
                    </a:fld>
                    <a:r>
                      <a:rPr lang="en-US" baseline="0"/>
                      <a:t>
</a:t>
                    </a:r>
                    <a:fld id="{494A61B1-3C94-4B02-94CE-2EFB7DFE99CB}" type="PERCENTAGE">
                      <a:rPr lang="en-US" baseline="0"/>
                      <a:pPr>
                        <a:defRPr sz="1200"/>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623961161067078"/>
                      <c:h val="0.20862172508454652"/>
                    </c:manualLayout>
                  </c15:layout>
                  <c15:dlblFieldTable/>
                  <c15:showDataLabelsRange val="0"/>
                </c:ext>
                <c:ext xmlns:c16="http://schemas.microsoft.com/office/drawing/2014/chart" uri="{C3380CC4-5D6E-409C-BE32-E72D297353CC}">
                  <c16:uniqueId val="{00000013-2784-44A7-ADF8-90A2AF82E3AB}"/>
                </c:ext>
              </c:extLst>
            </c:dLbl>
            <c:dLbl>
              <c:idx val="10"/>
              <c:layout>
                <c:manualLayout>
                  <c:x val="-0.13488620754849689"/>
                  <c:y val="3.2159124668964874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E9222A57-06ED-48DC-A82E-2CAE7FB443E8}" type="CATEGORYNAME">
                      <a:rPr lang="en-US" b="1"/>
                      <a:pPr>
                        <a:defRPr sz="1200"/>
                      </a:pPr>
                      <a:t>[CATEGORY NAME]</a:t>
                    </a:fld>
                    <a:r>
                      <a:rPr lang="en-US" baseline="0"/>
                      <a:t>
</a:t>
                    </a:r>
                    <a:fld id="{58FF9FD5-4797-4EF8-8855-18921C96E1A8}" type="PERCENTAGE">
                      <a:rPr lang="en-US" baseline="0"/>
                      <a:pPr>
                        <a:defRPr sz="1200"/>
                      </a:pPr>
                      <a:t>[PERCENTAGE]</a:t>
                    </a:fld>
                    <a:endParaRPr lang="en-US"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2784-44A7-ADF8-90A2AF82E3AB}"/>
                </c:ext>
              </c:extLst>
            </c:dLbl>
            <c:dLbl>
              <c:idx val="11"/>
              <c:layout>
                <c:manualLayout>
                  <c:x val="-9.4741091822822837E-2"/>
                  <c:y val="-8.0229398681682232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715015A7-EEC6-4BA9-A411-4663FADF7455}" type="CATEGORYNAME">
                      <a:rPr lang="en-US" b="1"/>
                      <a:pPr>
                        <a:defRPr sz="1200"/>
                      </a:pPr>
                      <a:t>[CATEGORY NAME]</a:t>
                    </a:fld>
                    <a:r>
                      <a:rPr lang="en-US" baseline="0"/>
                      <a:t>
</a:t>
                    </a:r>
                    <a:fld id="{F535F6A9-F821-4205-BD51-E64FA4425242}" type="PERCENTAGE">
                      <a:rPr lang="en-US" baseline="0"/>
                      <a:pPr>
                        <a:defRPr sz="1200"/>
                      </a:pPr>
                      <a:t>[PERCENTAGE]</a:t>
                    </a:fld>
                    <a:endParaRPr lang="en-US"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2784-44A7-ADF8-90A2AF82E3AB}"/>
                </c:ext>
              </c:extLst>
            </c:dLbl>
            <c:dLbl>
              <c:idx val="12"/>
              <c:layout>
                <c:manualLayout>
                  <c:x val="6.658809977179489E-2"/>
                  <c:y val="-4.9054188393890467E-2"/>
                </c:manualLayout>
              </c:layout>
              <c:tx>
                <c:rich>
                  <a:bodyPr/>
                  <a:lstStyle/>
                  <a:p>
                    <a:fld id="{D230EAE0-149A-4633-A939-2D6F2B962F24}" type="CATEGORYNAME">
                      <a:rPr lang="en-US" b="1"/>
                      <a:pPr/>
                      <a:t>[CATEGORY NAME]</a:t>
                    </a:fld>
                    <a:r>
                      <a:rPr lang="en-US" baseline="0"/>
                      <a:t>
</a:t>
                    </a:r>
                    <a:fld id="{98A3E56F-FB69-4B1D-8BB5-6D6538678713}"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2784-44A7-ADF8-90A2AF82E3A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'[20230113_TDU_v0.9 - Resource and Mass Balance Workbook.xlsx]41b'!$D$7:$D$19</c:f>
              <c:strCache>
                <c:ptCount val="13"/>
                <c:pt idx="0">
                  <c:v>Debarking - Electricity</c:v>
                </c:pt>
                <c:pt idx="1">
                  <c:v>Sawing - Electricity</c:v>
                </c:pt>
                <c:pt idx="2">
                  <c:v>Sorting - Electricity</c:v>
                </c:pt>
                <c:pt idx="3">
                  <c:v>Drying - Electricity</c:v>
                </c:pt>
                <c:pt idx="4">
                  <c:v>Dry handling - Electricity</c:v>
                </c:pt>
                <c:pt idx="5">
                  <c:v>Grinding - Electricity</c:v>
                </c:pt>
                <c:pt idx="6">
                  <c:v>Sawing - Heat</c:v>
                </c:pt>
                <c:pt idx="7">
                  <c:v>Sorting - Heat</c:v>
                </c:pt>
                <c:pt idx="8">
                  <c:v>Drying - Heat (Biomass)</c:v>
                </c:pt>
                <c:pt idx="9">
                  <c:v>Drying - Heat (Gas)</c:v>
                </c:pt>
                <c:pt idx="10">
                  <c:v>Dry handling - Heat</c:v>
                </c:pt>
                <c:pt idx="11">
                  <c:v>Grinding - Heat</c:v>
                </c:pt>
                <c:pt idx="12">
                  <c:v>Office etc. - Heat</c:v>
                </c:pt>
              </c:strCache>
            </c:strRef>
          </c:cat>
          <c:val>
            <c:numRef>
              <c:f>'[20230113_TDU_v0.9 - Resource and Mass Balance Workbook.xlsx]41b'!$H$7:$H$19</c:f>
              <c:numCache>
                <c:formatCode>_-* #,##0_-;\-* #,##0_-;_-* "-"??_-;_-@_-</c:formatCode>
                <c:ptCount val="13"/>
                <c:pt idx="0">
                  <c:v>6456.4560000000001</c:v>
                </c:pt>
                <c:pt idx="1">
                  <c:v>37124.622000000003</c:v>
                </c:pt>
                <c:pt idx="2">
                  <c:v>3228.2280000000001</c:v>
                </c:pt>
                <c:pt idx="3">
                  <c:v>50037.534</c:v>
                </c:pt>
                <c:pt idx="4">
                  <c:v>6456.4560000000001</c:v>
                </c:pt>
                <c:pt idx="5">
                  <c:v>20983.482</c:v>
                </c:pt>
                <c:pt idx="6">
                  <c:v>987.03450000000009</c:v>
                </c:pt>
                <c:pt idx="7">
                  <c:v>493.51725000000005</c:v>
                </c:pt>
                <c:pt idx="8">
                  <c:v>23584.81941407355</c:v>
                </c:pt>
                <c:pt idx="9">
                  <c:v>69723.167382602551</c:v>
                </c:pt>
                <c:pt idx="10">
                  <c:v>493.51725000000005</c:v>
                </c:pt>
                <c:pt idx="11">
                  <c:v>493.51725000000005</c:v>
                </c:pt>
                <c:pt idx="12">
                  <c:v>1480.5517500000003</c:v>
                </c:pt>
              </c:numCache>
            </c:numRef>
          </c:val>
          <c:extLst>
            <c:ext xmlns:c16="http://schemas.microsoft.com/office/drawing/2014/chart" uri="{C3380CC4-5D6E-409C-BE32-E72D297353CC}">
              <c16:uniqueId val="{0000001A-2784-44A7-ADF8-90A2AF82E3AB}"/>
            </c:ext>
          </c:extLst>
        </c:ser>
        <c:dLbls>
          <c:dLblPos val="bestFit"/>
          <c:showLegendKey val="0"/>
          <c:showVal val="0"/>
          <c:showCatName val="1"/>
          <c:showSerName val="0"/>
          <c:showPercent val="0"/>
          <c:showBubbleSize val="0"/>
          <c:showLeaderLines val="1"/>
        </c:dLbls>
        <c:firstSliceAng val="0"/>
      </c:pieChart>
      <c:spPr>
        <a:noFill/>
        <a:ln>
          <a:solidFill>
            <a:schemeClr val="bg1"/>
          </a:solidFill>
        </a:ln>
        <a:effectLst/>
      </c:spPr>
    </c:plotArea>
    <c:plotVisOnly val="1"/>
    <c:dispBlanksAs val="gap"/>
    <c:showDLblsOverMax val="0"/>
    <c:extLst/>
  </c:chart>
  <c:spPr>
    <a:noFill/>
    <a:ln w="6350" cap="flat" cmpd="sng" algn="ctr">
      <a:noFill/>
      <a:prstDash val="solid"/>
      <a:round/>
    </a:ln>
    <a:effectLst/>
  </c:spPr>
  <c:txPr>
    <a:bodyPr/>
    <a:lstStyle/>
    <a:p>
      <a:pPr>
        <a:defRPr/>
      </a:pPr>
      <a:endParaRPr lang="en-US"/>
    </a:p>
  </c:txPr>
  <c:externalData r:id="rId3">
    <c:autoUpdate val="0"/>
  </c:externalData>
  <c:extLst/>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B99B4-845D-4F83-875F-FE5754905F72}"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n-GB"/>
        </a:p>
      </dgm:t>
    </dgm:pt>
    <dgm:pt modelId="{0F521FAA-B01F-4E2B-A3CC-CB52BDF6DB91}">
      <dgm:prSet phldrT="[Text]" custT="1"/>
      <dgm:spPr/>
      <dgm:t>
        <a:bodyPr/>
        <a:lstStyle/>
        <a:p>
          <a:r>
            <a:rPr lang="en-GB" sz="2400" dirty="0">
              <a:latin typeface="Calibri" panose="020F0502020204030204" pitchFamily="34" charset="0"/>
              <a:cs typeface="Calibri" panose="020F0502020204030204" pitchFamily="34" charset="0"/>
            </a:rPr>
            <a:t>Supply Chain Engagement</a:t>
          </a:r>
        </a:p>
      </dgm:t>
    </dgm:pt>
    <dgm:pt modelId="{B0113878-BFDB-450F-887A-C9B96D417E9C}" type="parTrans" cxnId="{732792E8-8552-4FEA-ABBD-B0C461B300F3}">
      <dgm:prSet/>
      <dgm:spPr/>
      <dgm:t>
        <a:bodyPr/>
        <a:lstStyle/>
        <a:p>
          <a:endParaRPr lang="en-GB"/>
        </a:p>
      </dgm:t>
    </dgm:pt>
    <dgm:pt modelId="{CA9CCD2A-DE18-4B53-B241-4C968A02D4A1}" type="sibTrans" cxnId="{732792E8-8552-4FEA-ABBD-B0C461B300F3}">
      <dgm:prSet/>
      <dgm:spPr/>
      <dgm:t>
        <a:bodyPr/>
        <a:lstStyle/>
        <a:p>
          <a:endParaRPr lang="en-GB"/>
        </a:p>
      </dgm:t>
    </dgm:pt>
    <dgm:pt modelId="{A1A57D56-CA4C-4F50-B963-1492F846029C}">
      <dgm:prSet phldrT="[Text]" custT="1"/>
      <dgm:spPr/>
      <dgm:t>
        <a:bodyPr/>
        <a:lstStyle/>
        <a:p>
          <a:r>
            <a:rPr lang="en-GB" sz="2000" dirty="0">
              <a:latin typeface="Calibri" panose="020F0502020204030204" pitchFamily="34" charset="0"/>
              <a:cs typeface="Calibri" panose="020F0502020204030204" pitchFamily="34" charset="0"/>
            </a:rPr>
            <a:t>Supplier evaluation (questionnaire)</a:t>
          </a:r>
        </a:p>
      </dgm:t>
    </dgm:pt>
    <dgm:pt modelId="{BFD74C06-1AA7-44C8-A5A8-5600333D4E2A}" type="parTrans" cxnId="{5ADE49DA-FFB9-449B-A623-1449C363876D}">
      <dgm:prSet/>
      <dgm:spPr/>
      <dgm:t>
        <a:bodyPr/>
        <a:lstStyle/>
        <a:p>
          <a:endParaRPr lang="en-GB"/>
        </a:p>
      </dgm:t>
    </dgm:pt>
    <dgm:pt modelId="{7B989E39-F9A8-4921-A7F1-B7DC077D0BE7}" type="sibTrans" cxnId="{5ADE49DA-FFB9-449B-A623-1449C363876D}">
      <dgm:prSet/>
      <dgm:spPr/>
      <dgm:t>
        <a:bodyPr/>
        <a:lstStyle/>
        <a:p>
          <a:endParaRPr lang="en-GB"/>
        </a:p>
      </dgm:t>
    </dgm:pt>
    <dgm:pt modelId="{F83A681A-05F3-4286-AB57-6CF0D2001388}">
      <dgm:prSet phldrT="[Text]" custT="1"/>
      <dgm:spPr/>
      <dgm:t>
        <a:bodyPr/>
        <a:lstStyle/>
        <a:p>
          <a:r>
            <a:rPr lang="en-GB" sz="2000" dirty="0">
              <a:latin typeface="Calibri" panose="020F0502020204030204" pitchFamily="34" charset="0"/>
              <a:cs typeface="Calibri" panose="020F0502020204030204" pitchFamily="34" charset="0"/>
            </a:rPr>
            <a:t>Supplier carbon reporting</a:t>
          </a:r>
        </a:p>
      </dgm:t>
    </dgm:pt>
    <dgm:pt modelId="{98D922B0-765E-490D-B527-4CBD1CC42A2B}" type="parTrans" cxnId="{01D555CF-9D81-4FC1-90C4-2A2451760030}">
      <dgm:prSet/>
      <dgm:spPr/>
      <dgm:t>
        <a:bodyPr/>
        <a:lstStyle/>
        <a:p>
          <a:endParaRPr lang="en-GB"/>
        </a:p>
      </dgm:t>
    </dgm:pt>
    <dgm:pt modelId="{584D195F-F47E-4390-945C-5357D205E7EA}" type="sibTrans" cxnId="{01D555CF-9D81-4FC1-90C4-2A2451760030}">
      <dgm:prSet/>
      <dgm:spPr/>
      <dgm:t>
        <a:bodyPr/>
        <a:lstStyle/>
        <a:p>
          <a:endParaRPr lang="en-GB"/>
        </a:p>
      </dgm:t>
    </dgm:pt>
    <dgm:pt modelId="{CC4CF2ED-5A41-4482-9066-CA804FC8A93A}">
      <dgm:prSet phldrT="[Text]" custT="1"/>
      <dgm:spPr/>
      <dgm:t>
        <a:bodyPr/>
        <a:lstStyle/>
        <a:p>
          <a:r>
            <a:rPr lang="en-GB" sz="2000" dirty="0">
              <a:latin typeface="Calibri" panose="020F0502020204030204" pitchFamily="34" charset="0"/>
              <a:cs typeface="Calibri" panose="020F0502020204030204" pitchFamily="34" charset="0"/>
            </a:rPr>
            <a:t>Supplier decarbonisation plans</a:t>
          </a:r>
        </a:p>
      </dgm:t>
    </dgm:pt>
    <dgm:pt modelId="{C9FCB43E-5C75-41BE-A80E-5C86840C71F2}" type="parTrans" cxnId="{46569ADC-1CB0-4E74-B06A-9D78E6B47374}">
      <dgm:prSet/>
      <dgm:spPr/>
      <dgm:t>
        <a:bodyPr/>
        <a:lstStyle/>
        <a:p>
          <a:endParaRPr lang="en-GB"/>
        </a:p>
      </dgm:t>
    </dgm:pt>
    <dgm:pt modelId="{980AD8FA-1E0C-4932-9EAB-D0B6E817329A}" type="sibTrans" cxnId="{46569ADC-1CB0-4E74-B06A-9D78E6B47374}">
      <dgm:prSet/>
      <dgm:spPr/>
      <dgm:t>
        <a:bodyPr/>
        <a:lstStyle/>
        <a:p>
          <a:endParaRPr lang="en-GB"/>
        </a:p>
      </dgm:t>
    </dgm:pt>
    <dgm:pt modelId="{B6E01B34-2B1F-4F8D-B815-2E4CF53C930F}">
      <dgm:prSet phldrT="[Text]" custT="1"/>
      <dgm:spPr/>
      <dgm:t>
        <a:bodyPr/>
        <a:lstStyle/>
        <a:p>
          <a:r>
            <a:rPr lang="en-GB" sz="2000" dirty="0">
              <a:latin typeface="Calibri" panose="020F0502020204030204" pitchFamily="34" charset="0"/>
              <a:cs typeface="Calibri" panose="020F0502020204030204" pitchFamily="34" charset="0"/>
            </a:rPr>
            <a:t>Supplier product/service carbon data</a:t>
          </a:r>
        </a:p>
      </dgm:t>
    </dgm:pt>
    <dgm:pt modelId="{869461CC-D505-497C-A253-C7DF7D42BFBE}" type="parTrans" cxnId="{13F224DB-F9DB-49D1-AFDF-00BEEC95FC70}">
      <dgm:prSet/>
      <dgm:spPr/>
      <dgm:t>
        <a:bodyPr/>
        <a:lstStyle/>
        <a:p>
          <a:endParaRPr lang="en-GB"/>
        </a:p>
      </dgm:t>
    </dgm:pt>
    <dgm:pt modelId="{F67D6D3F-2451-40AD-956C-08C9CD72B7F6}" type="sibTrans" cxnId="{13F224DB-F9DB-49D1-AFDF-00BEEC95FC70}">
      <dgm:prSet/>
      <dgm:spPr/>
      <dgm:t>
        <a:bodyPr/>
        <a:lstStyle/>
        <a:p>
          <a:endParaRPr lang="en-GB"/>
        </a:p>
      </dgm:t>
    </dgm:pt>
    <dgm:pt modelId="{C8525898-9D19-40D7-A6EC-889464A91753}" type="pres">
      <dgm:prSet presAssocID="{689B99B4-845D-4F83-875F-FE5754905F72}" presName="Name0" presStyleCnt="0">
        <dgm:presLayoutVars>
          <dgm:chPref val="1"/>
          <dgm:dir/>
          <dgm:animOne val="branch"/>
          <dgm:animLvl val="lvl"/>
          <dgm:resizeHandles/>
        </dgm:presLayoutVars>
      </dgm:prSet>
      <dgm:spPr/>
    </dgm:pt>
    <dgm:pt modelId="{0A90CADD-BF42-471B-9EA3-BEBD4F3AC1E6}" type="pres">
      <dgm:prSet presAssocID="{0F521FAA-B01F-4E2B-A3CC-CB52BDF6DB91}" presName="vertOne" presStyleCnt="0"/>
      <dgm:spPr/>
    </dgm:pt>
    <dgm:pt modelId="{95AFF949-2BAF-49AC-B464-B325866199DD}" type="pres">
      <dgm:prSet presAssocID="{0F521FAA-B01F-4E2B-A3CC-CB52BDF6DB91}" presName="txOne" presStyleLbl="node0" presStyleIdx="0" presStyleCnt="1">
        <dgm:presLayoutVars>
          <dgm:chPref val="3"/>
        </dgm:presLayoutVars>
      </dgm:prSet>
      <dgm:spPr/>
    </dgm:pt>
    <dgm:pt modelId="{00E426A0-0D53-4160-97C2-1A909FBD938C}" type="pres">
      <dgm:prSet presAssocID="{0F521FAA-B01F-4E2B-A3CC-CB52BDF6DB91}" presName="parTransOne" presStyleCnt="0"/>
      <dgm:spPr/>
    </dgm:pt>
    <dgm:pt modelId="{7A7D9B55-9DDD-4B90-A550-68220DAC4FC6}" type="pres">
      <dgm:prSet presAssocID="{0F521FAA-B01F-4E2B-A3CC-CB52BDF6DB91}" presName="horzOne" presStyleCnt="0"/>
      <dgm:spPr/>
    </dgm:pt>
    <dgm:pt modelId="{ABBEAB9C-EC8D-45D1-BB35-544C38A2FAFA}" type="pres">
      <dgm:prSet presAssocID="{A1A57D56-CA4C-4F50-B963-1492F846029C}" presName="vertTwo" presStyleCnt="0"/>
      <dgm:spPr/>
    </dgm:pt>
    <dgm:pt modelId="{553F8C76-5F1D-4CF7-86FE-3FFC250E371E}" type="pres">
      <dgm:prSet presAssocID="{A1A57D56-CA4C-4F50-B963-1492F846029C}" presName="txTwo" presStyleLbl="node2" presStyleIdx="0" presStyleCnt="4">
        <dgm:presLayoutVars>
          <dgm:chPref val="3"/>
        </dgm:presLayoutVars>
      </dgm:prSet>
      <dgm:spPr/>
    </dgm:pt>
    <dgm:pt modelId="{0D0BD8CA-359E-452F-8A73-77400052DDA0}" type="pres">
      <dgm:prSet presAssocID="{A1A57D56-CA4C-4F50-B963-1492F846029C}" presName="horzTwo" presStyleCnt="0"/>
      <dgm:spPr/>
    </dgm:pt>
    <dgm:pt modelId="{9BE243E0-84FE-4FF3-9E9C-46005522CEEB}" type="pres">
      <dgm:prSet presAssocID="{7B989E39-F9A8-4921-A7F1-B7DC077D0BE7}" presName="sibSpaceTwo" presStyleCnt="0"/>
      <dgm:spPr/>
    </dgm:pt>
    <dgm:pt modelId="{DC1AE2B1-AB00-4BC9-AEBE-FA6A7B3F67D5}" type="pres">
      <dgm:prSet presAssocID="{F83A681A-05F3-4286-AB57-6CF0D2001388}" presName="vertTwo" presStyleCnt="0"/>
      <dgm:spPr/>
    </dgm:pt>
    <dgm:pt modelId="{58C686D9-C69D-40D8-9CF9-B1CEF617A7AD}" type="pres">
      <dgm:prSet presAssocID="{F83A681A-05F3-4286-AB57-6CF0D2001388}" presName="txTwo" presStyleLbl="node2" presStyleIdx="1" presStyleCnt="4">
        <dgm:presLayoutVars>
          <dgm:chPref val="3"/>
        </dgm:presLayoutVars>
      </dgm:prSet>
      <dgm:spPr/>
    </dgm:pt>
    <dgm:pt modelId="{10530590-BBCB-4167-BEC0-DEF320E66B16}" type="pres">
      <dgm:prSet presAssocID="{F83A681A-05F3-4286-AB57-6CF0D2001388}" presName="horzTwo" presStyleCnt="0"/>
      <dgm:spPr/>
    </dgm:pt>
    <dgm:pt modelId="{E2C4202F-11EE-423D-8C0B-E5460B0F60FA}" type="pres">
      <dgm:prSet presAssocID="{584D195F-F47E-4390-945C-5357D205E7EA}" presName="sibSpaceTwo" presStyleCnt="0"/>
      <dgm:spPr/>
    </dgm:pt>
    <dgm:pt modelId="{6CBA1586-6295-430A-86F1-43D4172988DA}" type="pres">
      <dgm:prSet presAssocID="{CC4CF2ED-5A41-4482-9066-CA804FC8A93A}" presName="vertTwo" presStyleCnt="0"/>
      <dgm:spPr/>
    </dgm:pt>
    <dgm:pt modelId="{31D55F2F-4A8E-40A0-A4A7-6FC4D276A2DF}" type="pres">
      <dgm:prSet presAssocID="{CC4CF2ED-5A41-4482-9066-CA804FC8A93A}" presName="txTwo" presStyleLbl="node2" presStyleIdx="2" presStyleCnt="4">
        <dgm:presLayoutVars>
          <dgm:chPref val="3"/>
        </dgm:presLayoutVars>
      </dgm:prSet>
      <dgm:spPr/>
    </dgm:pt>
    <dgm:pt modelId="{F9A8F6E0-1509-4D50-A27C-E283908E7105}" type="pres">
      <dgm:prSet presAssocID="{CC4CF2ED-5A41-4482-9066-CA804FC8A93A}" presName="horzTwo" presStyleCnt="0"/>
      <dgm:spPr/>
    </dgm:pt>
    <dgm:pt modelId="{BC1CDEC1-5C78-44A6-9131-7905B6D6045B}" type="pres">
      <dgm:prSet presAssocID="{980AD8FA-1E0C-4932-9EAB-D0B6E817329A}" presName="sibSpaceTwo" presStyleCnt="0"/>
      <dgm:spPr/>
    </dgm:pt>
    <dgm:pt modelId="{68D8987E-98EE-4247-9D3B-E1B0DE16E6D7}" type="pres">
      <dgm:prSet presAssocID="{B6E01B34-2B1F-4F8D-B815-2E4CF53C930F}" presName="vertTwo" presStyleCnt="0"/>
      <dgm:spPr/>
    </dgm:pt>
    <dgm:pt modelId="{D04C6775-DA6A-4136-9EE5-83176255A469}" type="pres">
      <dgm:prSet presAssocID="{B6E01B34-2B1F-4F8D-B815-2E4CF53C930F}" presName="txTwo" presStyleLbl="node2" presStyleIdx="3" presStyleCnt="4">
        <dgm:presLayoutVars>
          <dgm:chPref val="3"/>
        </dgm:presLayoutVars>
      </dgm:prSet>
      <dgm:spPr/>
    </dgm:pt>
    <dgm:pt modelId="{B31174FF-50E6-4781-A4AC-D03E3FDF5EA1}" type="pres">
      <dgm:prSet presAssocID="{B6E01B34-2B1F-4F8D-B815-2E4CF53C930F}" presName="horzTwo" presStyleCnt="0"/>
      <dgm:spPr/>
    </dgm:pt>
  </dgm:ptLst>
  <dgm:cxnLst>
    <dgm:cxn modelId="{51801C34-CF5E-4DD0-94BF-DC5F8C3CAB62}" type="presOf" srcId="{CC4CF2ED-5A41-4482-9066-CA804FC8A93A}" destId="{31D55F2F-4A8E-40A0-A4A7-6FC4D276A2DF}" srcOrd="0" destOrd="0" presId="urn:microsoft.com/office/officeart/2005/8/layout/hierarchy4"/>
    <dgm:cxn modelId="{CDD59462-71E2-497F-A968-EFAD4762AC46}" type="presOf" srcId="{F83A681A-05F3-4286-AB57-6CF0D2001388}" destId="{58C686D9-C69D-40D8-9CF9-B1CEF617A7AD}" srcOrd="0" destOrd="0" presId="urn:microsoft.com/office/officeart/2005/8/layout/hierarchy4"/>
    <dgm:cxn modelId="{1143D643-99CA-401A-9ED7-DD41ADF4594D}" type="presOf" srcId="{0F521FAA-B01F-4E2B-A3CC-CB52BDF6DB91}" destId="{95AFF949-2BAF-49AC-B464-B325866199DD}" srcOrd="0" destOrd="0" presId="urn:microsoft.com/office/officeart/2005/8/layout/hierarchy4"/>
    <dgm:cxn modelId="{371A35A4-A275-44C4-A8AA-D02E8033664F}" type="presOf" srcId="{689B99B4-845D-4F83-875F-FE5754905F72}" destId="{C8525898-9D19-40D7-A6EC-889464A91753}" srcOrd="0" destOrd="0" presId="urn:microsoft.com/office/officeart/2005/8/layout/hierarchy4"/>
    <dgm:cxn modelId="{480110B4-AD12-40F3-A645-29F0797576C2}" type="presOf" srcId="{A1A57D56-CA4C-4F50-B963-1492F846029C}" destId="{553F8C76-5F1D-4CF7-86FE-3FFC250E371E}" srcOrd="0" destOrd="0" presId="urn:microsoft.com/office/officeart/2005/8/layout/hierarchy4"/>
    <dgm:cxn modelId="{01D555CF-9D81-4FC1-90C4-2A2451760030}" srcId="{0F521FAA-B01F-4E2B-A3CC-CB52BDF6DB91}" destId="{F83A681A-05F3-4286-AB57-6CF0D2001388}" srcOrd="1" destOrd="0" parTransId="{98D922B0-765E-490D-B527-4CBD1CC42A2B}" sibTransId="{584D195F-F47E-4390-945C-5357D205E7EA}"/>
    <dgm:cxn modelId="{5ADE49DA-FFB9-449B-A623-1449C363876D}" srcId="{0F521FAA-B01F-4E2B-A3CC-CB52BDF6DB91}" destId="{A1A57D56-CA4C-4F50-B963-1492F846029C}" srcOrd="0" destOrd="0" parTransId="{BFD74C06-1AA7-44C8-A5A8-5600333D4E2A}" sibTransId="{7B989E39-F9A8-4921-A7F1-B7DC077D0BE7}"/>
    <dgm:cxn modelId="{050EC7DA-1A76-45C6-AFDE-A16B518AC027}" type="presOf" srcId="{B6E01B34-2B1F-4F8D-B815-2E4CF53C930F}" destId="{D04C6775-DA6A-4136-9EE5-83176255A469}" srcOrd="0" destOrd="0" presId="urn:microsoft.com/office/officeart/2005/8/layout/hierarchy4"/>
    <dgm:cxn modelId="{13F224DB-F9DB-49D1-AFDF-00BEEC95FC70}" srcId="{0F521FAA-B01F-4E2B-A3CC-CB52BDF6DB91}" destId="{B6E01B34-2B1F-4F8D-B815-2E4CF53C930F}" srcOrd="3" destOrd="0" parTransId="{869461CC-D505-497C-A253-C7DF7D42BFBE}" sibTransId="{F67D6D3F-2451-40AD-956C-08C9CD72B7F6}"/>
    <dgm:cxn modelId="{46569ADC-1CB0-4E74-B06A-9D78E6B47374}" srcId="{0F521FAA-B01F-4E2B-A3CC-CB52BDF6DB91}" destId="{CC4CF2ED-5A41-4482-9066-CA804FC8A93A}" srcOrd="2" destOrd="0" parTransId="{C9FCB43E-5C75-41BE-A80E-5C86840C71F2}" sibTransId="{980AD8FA-1E0C-4932-9EAB-D0B6E817329A}"/>
    <dgm:cxn modelId="{732792E8-8552-4FEA-ABBD-B0C461B300F3}" srcId="{689B99B4-845D-4F83-875F-FE5754905F72}" destId="{0F521FAA-B01F-4E2B-A3CC-CB52BDF6DB91}" srcOrd="0" destOrd="0" parTransId="{B0113878-BFDB-450F-887A-C9B96D417E9C}" sibTransId="{CA9CCD2A-DE18-4B53-B241-4C968A02D4A1}"/>
    <dgm:cxn modelId="{7D9E0D40-FC1B-47DA-9F87-7D13C166999F}" type="presParOf" srcId="{C8525898-9D19-40D7-A6EC-889464A91753}" destId="{0A90CADD-BF42-471B-9EA3-BEBD4F3AC1E6}" srcOrd="0" destOrd="0" presId="urn:microsoft.com/office/officeart/2005/8/layout/hierarchy4"/>
    <dgm:cxn modelId="{9735D532-73AD-4F68-A3A7-A3C480A1EB5A}" type="presParOf" srcId="{0A90CADD-BF42-471B-9EA3-BEBD4F3AC1E6}" destId="{95AFF949-2BAF-49AC-B464-B325866199DD}" srcOrd="0" destOrd="0" presId="urn:microsoft.com/office/officeart/2005/8/layout/hierarchy4"/>
    <dgm:cxn modelId="{A37F8B0D-8070-4B69-91E6-C7B1F94A4653}" type="presParOf" srcId="{0A90CADD-BF42-471B-9EA3-BEBD4F3AC1E6}" destId="{00E426A0-0D53-4160-97C2-1A909FBD938C}" srcOrd="1" destOrd="0" presId="urn:microsoft.com/office/officeart/2005/8/layout/hierarchy4"/>
    <dgm:cxn modelId="{67ECE292-E648-476C-83F9-D68B4B99EDDD}" type="presParOf" srcId="{0A90CADD-BF42-471B-9EA3-BEBD4F3AC1E6}" destId="{7A7D9B55-9DDD-4B90-A550-68220DAC4FC6}" srcOrd="2" destOrd="0" presId="urn:microsoft.com/office/officeart/2005/8/layout/hierarchy4"/>
    <dgm:cxn modelId="{45204129-AB61-4174-A6CF-D4EEF6085412}" type="presParOf" srcId="{7A7D9B55-9DDD-4B90-A550-68220DAC4FC6}" destId="{ABBEAB9C-EC8D-45D1-BB35-544C38A2FAFA}" srcOrd="0" destOrd="0" presId="urn:microsoft.com/office/officeart/2005/8/layout/hierarchy4"/>
    <dgm:cxn modelId="{03C1E6D3-F113-4577-AC36-446D4810375E}" type="presParOf" srcId="{ABBEAB9C-EC8D-45D1-BB35-544C38A2FAFA}" destId="{553F8C76-5F1D-4CF7-86FE-3FFC250E371E}" srcOrd="0" destOrd="0" presId="urn:microsoft.com/office/officeart/2005/8/layout/hierarchy4"/>
    <dgm:cxn modelId="{0756E15C-8D80-40B2-9ED5-B1468A2DEAB2}" type="presParOf" srcId="{ABBEAB9C-EC8D-45D1-BB35-544C38A2FAFA}" destId="{0D0BD8CA-359E-452F-8A73-77400052DDA0}" srcOrd="1" destOrd="0" presId="urn:microsoft.com/office/officeart/2005/8/layout/hierarchy4"/>
    <dgm:cxn modelId="{F3FAE556-E31E-4338-A537-1D58F1D2701A}" type="presParOf" srcId="{7A7D9B55-9DDD-4B90-A550-68220DAC4FC6}" destId="{9BE243E0-84FE-4FF3-9E9C-46005522CEEB}" srcOrd="1" destOrd="0" presId="urn:microsoft.com/office/officeart/2005/8/layout/hierarchy4"/>
    <dgm:cxn modelId="{5D6B9B36-70B6-4E19-AF7D-5048DF56E1AD}" type="presParOf" srcId="{7A7D9B55-9DDD-4B90-A550-68220DAC4FC6}" destId="{DC1AE2B1-AB00-4BC9-AEBE-FA6A7B3F67D5}" srcOrd="2" destOrd="0" presId="urn:microsoft.com/office/officeart/2005/8/layout/hierarchy4"/>
    <dgm:cxn modelId="{BCD4D49F-5E89-4259-BEFF-3BCB0408561B}" type="presParOf" srcId="{DC1AE2B1-AB00-4BC9-AEBE-FA6A7B3F67D5}" destId="{58C686D9-C69D-40D8-9CF9-B1CEF617A7AD}" srcOrd="0" destOrd="0" presId="urn:microsoft.com/office/officeart/2005/8/layout/hierarchy4"/>
    <dgm:cxn modelId="{8F71697D-49B1-4E50-AFD8-A189FB4D791D}" type="presParOf" srcId="{DC1AE2B1-AB00-4BC9-AEBE-FA6A7B3F67D5}" destId="{10530590-BBCB-4167-BEC0-DEF320E66B16}" srcOrd="1" destOrd="0" presId="urn:microsoft.com/office/officeart/2005/8/layout/hierarchy4"/>
    <dgm:cxn modelId="{68F579CB-22C4-4869-974D-8CC406049375}" type="presParOf" srcId="{7A7D9B55-9DDD-4B90-A550-68220DAC4FC6}" destId="{E2C4202F-11EE-423D-8C0B-E5460B0F60FA}" srcOrd="3" destOrd="0" presId="urn:microsoft.com/office/officeart/2005/8/layout/hierarchy4"/>
    <dgm:cxn modelId="{764C2512-C928-49B4-B93F-823B85D5453A}" type="presParOf" srcId="{7A7D9B55-9DDD-4B90-A550-68220DAC4FC6}" destId="{6CBA1586-6295-430A-86F1-43D4172988DA}" srcOrd="4" destOrd="0" presId="urn:microsoft.com/office/officeart/2005/8/layout/hierarchy4"/>
    <dgm:cxn modelId="{49E1F677-87BB-4D01-AA9C-505855A02CB8}" type="presParOf" srcId="{6CBA1586-6295-430A-86F1-43D4172988DA}" destId="{31D55F2F-4A8E-40A0-A4A7-6FC4D276A2DF}" srcOrd="0" destOrd="0" presId="urn:microsoft.com/office/officeart/2005/8/layout/hierarchy4"/>
    <dgm:cxn modelId="{58682EE8-1BF3-4FFE-8E04-C38E917D4F60}" type="presParOf" srcId="{6CBA1586-6295-430A-86F1-43D4172988DA}" destId="{F9A8F6E0-1509-4D50-A27C-E283908E7105}" srcOrd="1" destOrd="0" presId="urn:microsoft.com/office/officeart/2005/8/layout/hierarchy4"/>
    <dgm:cxn modelId="{7E87159D-01B1-4E42-86A3-6464B6B988F0}" type="presParOf" srcId="{7A7D9B55-9DDD-4B90-A550-68220DAC4FC6}" destId="{BC1CDEC1-5C78-44A6-9131-7905B6D6045B}" srcOrd="5" destOrd="0" presId="urn:microsoft.com/office/officeart/2005/8/layout/hierarchy4"/>
    <dgm:cxn modelId="{D46D89DC-3662-485B-945A-AC419119C9DB}" type="presParOf" srcId="{7A7D9B55-9DDD-4B90-A550-68220DAC4FC6}" destId="{68D8987E-98EE-4247-9D3B-E1B0DE16E6D7}" srcOrd="6" destOrd="0" presId="urn:microsoft.com/office/officeart/2005/8/layout/hierarchy4"/>
    <dgm:cxn modelId="{9933A62A-15C2-4D03-A074-5B435947D197}" type="presParOf" srcId="{68D8987E-98EE-4247-9D3B-E1B0DE16E6D7}" destId="{D04C6775-DA6A-4136-9EE5-83176255A469}" srcOrd="0" destOrd="0" presId="urn:microsoft.com/office/officeart/2005/8/layout/hierarchy4"/>
    <dgm:cxn modelId="{B16B0271-8D37-452D-AB6C-702D50FE9E50}" type="presParOf" srcId="{68D8987E-98EE-4247-9D3B-E1B0DE16E6D7}" destId="{B31174FF-50E6-4781-A4AC-D03E3FDF5EA1}"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FF949-2BAF-49AC-B464-B325866199DD}">
      <dsp:nvSpPr>
        <dsp:cNvPr id="0" name=""/>
        <dsp:cNvSpPr/>
      </dsp:nvSpPr>
      <dsp:spPr>
        <a:xfrm>
          <a:off x="1455" y="1640"/>
          <a:ext cx="9002450" cy="162312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Supply Chain Engagement</a:t>
          </a:r>
        </a:p>
      </dsp:txBody>
      <dsp:txXfrm>
        <a:off x="48995" y="49180"/>
        <a:ext cx="8907370" cy="1528042"/>
      </dsp:txXfrm>
    </dsp:sp>
    <dsp:sp modelId="{553F8C76-5F1D-4CF7-86FE-3FFC250E371E}">
      <dsp:nvSpPr>
        <dsp:cNvPr id="0" name=""/>
        <dsp:cNvSpPr/>
      </dsp:nvSpPr>
      <dsp:spPr>
        <a:xfrm>
          <a:off x="1455" y="1859676"/>
          <a:ext cx="2117227" cy="162312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Supplier evaluation (questionnaire)</a:t>
          </a:r>
        </a:p>
      </dsp:txBody>
      <dsp:txXfrm>
        <a:off x="48995" y="1907216"/>
        <a:ext cx="2022147" cy="1528042"/>
      </dsp:txXfrm>
    </dsp:sp>
    <dsp:sp modelId="{58C686D9-C69D-40D8-9CF9-B1CEF617A7AD}">
      <dsp:nvSpPr>
        <dsp:cNvPr id="0" name=""/>
        <dsp:cNvSpPr/>
      </dsp:nvSpPr>
      <dsp:spPr>
        <a:xfrm>
          <a:off x="2296529" y="1859676"/>
          <a:ext cx="2117227" cy="162312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Supplier carbon reporting</a:t>
          </a:r>
        </a:p>
      </dsp:txBody>
      <dsp:txXfrm>
        <a:off x="2344069" y="1907216"/>
        <a:ext cx="2022147" cy="1528042"/>
      </dsp:txXfrm>
    </dsp:sp>
    <dsp:sp modelId="{31D55F2F-4A8E-40A0-A4A7-6FC4D276A2DF}">
      <dsp:nvSpPr>
        <dsp:cNvPr id="0" name=""/>
        <dsp:cNvSpPr/>
      </dsp:nvSpPr>
      <dsp:spPr>
        <a:xfrm>
          <a:off x="4591604" y="1859676"/>
          <a:ext cx="2117227" cy="162312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Supplier decarbonisation plans</a:t>
          </a:r>
        </a:p>
      </dsp:txBody>
      <dsp:txXfrm>
        <a:off x="4639144" y="1907216"/>
        <a:ext cx="2022147" cy="1528042"/>
      </dsp:txXfrm>
    </dsp:sp>
    <dsp:sp modelId="{D04C6775-DA6A-4136-9EE5-83176255A469}">
      <dsp:nvSpPr>
        <dsp:cNvPr id="0" name=""/>
        <dsp:cNvSpPr/>
      </dsp:nvSpPr>
      <dsp:spPr>
        <a:xfrm>
          <a:off x="6886678" y="1859676"/>
          <a:ext cx="2117227" cy="162312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Supplier product/service carbon data</a:t>
          </a:r>
        </a:p>
      </dsp:txBody>
      <dsp:txXfrm>
        <a:off x="6934218" y="1907216"/>
        <a:ext cx="2022147" cy="15280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E5B0B4-736C-4483-BC42-853F877198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23236FF-774E-4CB3-BB31-57A4478AFF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D3FA52-18BB-47E4-B350-74DA12B17299}" type="datetimeFigureOut">
              <a:rPr lang="en-GB" smtClean="0"/>
              <a:t>15/03/2023</a:t>
            </a:fld>
            <a:endParaRPr lang="en-GB"/>
          </a:p>
        </p:txBody>
      </p:sp>
      <p:sp>
        <p:nvSpPr>
          <p:cNvPr id="4" name="Footer Placeholder 3">
            <a:extLst>
              <a:ext uri="{FF2B5EF4-FFF2-40B4-BE49-F238E27FC236}">
                <a16:creationId xmlns:a16="http://schemas.microsoft.com/office/drawing/2014/main" id="{86C305EC-E171-4871-8902-8059081DFC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7A52538-D05D-4B61-8E5B-C6A7F944A8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DDA632-38C3-4933-88DF-1F395FB1A827}" type="slidenum">
              <a:rPr lang="en-GB" smtClean="0"/>
              <a:t>‹#›</a:t>
            </a:fld>
            <a:endParaRPr lang="en-GB"/>
          </a:p>
        </p:txBody>
      </p:sp>
    </p:spTree>
    <p:extLst>
      <p:ext uri="{BB962C8B-B14F-4D97-AF65-F5344CB8AC3E}">
        <p14:creationId xmlns:p14="http://schemas.microsoft.com/office/powerpoint/2010/main" val="147791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CD983-4531-4362-A7B7-8C2E219E3675}" type="datetimeFigureOut">
              <a:rPr lang="en-GB" smtClean="0"/>
              <a:t>15/03/2023</a:t>
            </a:fld>
            <a:endParaRPr lang="en-GB"/>
          </a:p>
        </p:txBody>
      </p:sp>
      <p:sp>
        <p:nvSpPr>
          <p:cNvPr id="4" name="Slide Image Placeholder 3"/>
          <p:cNvSpPr>
            <a:spLocks noGrp="1" noRot="1" noChangeAspect="1"/>
          </p:cNvSpPr>
          <p:nvPr>
            <p:ph type="sldImg" idx="2"/>
          </p:nvPr>
        </p:nvSpPr>
        <p:spPr>
          <a:xfrm>
            <a:off x="1149350" y="1143000"/>
            <a:ext cx="45593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9D4EF-98F1-4CBB-8B84-16FD1DE8F4DF}" type="slidenum">
              <a:rPr lang="en-GB" smtClean="0"/>
              <a:t>‹#›</a:t>
            </a:fld>
            <a:endParaRPr lang="en-GB"/>
          </a:p>
        </p:txBody>
      </p:sp>
    </p:spTree>
    <p:extLst>
      <p:ext uri="{BB962C8B-B14F-4D97-AF65-F5344CB8AC3E}">
        <p14:creationId xmlns:p14="http://schemas.microsoft.com/office/powerpoint/2010/main" val="117228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17</a:t>
            </a:fld>
            <a:endParaRPr lang="en-US" dirty="0"/>
          </a:p>
        </p:txBody>
      </p:sp>
    </p:spTree>
    <p:extLst>
      <p:ext uri="{BB962C8B-B14F-4D97-AF65-F5344CB8AC3E}">
        <p14:creationId xmlns:p14="http://schemas.microsoft.com/office/powerpoint/2010/main" val="79253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18</a:t>
            </a:fld>
            <a:endParaRPr lang="en-US" dirty="0"/>
          </a:p>
        </p:txBody>
      </p:sp>
    </p:spTree>
    <p:extLst>
      <p:ext uri="{BB962C8B-B14F-4D97-AF65-F5344CB8AC3E}">
        <p14:creationId xmlns:p14="http://schemas.microsoft.com/office/powerpoint/2010/main" val="417532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19</a:t>
            </a:fld>
            <a:endParaRPr lang="en-US" dirty="0"/>
          </a:p>
        </p:txBody>
      </p:sp>
    </p:spTree>
    <p:extLst>
      <p:ext uri="{BB962C8B-B14F-4D97-AF65-F5344CB8AC3E}">
        <p14:creationId xmlns:p14="http://schemas.microsoft.com/office/powerpoint/2010/main" val="3444516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25</a:t>
            </a:fld>
            <a:endParaRPr lang="en-US" dirty="0"/>
          </a:p>
        </p:txBody>
      </p:sp>
    </p:spTree>
    <p:extLst>
      <p:ext uri="{BB962C8B-B14F-4D97-AF65-F5344CB8AC3E}">
        <p14:creationId xmlns:p14="http://schemas.microsoft.com/office/powerpoint/2010/main" val="3075034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28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70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692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pPr marL="0" marR="0" lvl="0" indent="0" algn="l" defTabSz="188915" rtl="0" eaLnBrk="1" fontAlgn="auto" latinLnBrk="0" hangingPunct="1">
              <a:lnSpc>
                <a:spcPct val="100000"/>
              </a:lnSpc>
              <a:spcBef>
                <a:spcPts val="0"/>
              </a:spcBef>
              <a:spcAft>
                <a:spcPts val="0"/>
              </a:spcAft>
              <a:buClrTx/>
              <a:buSzTx/>
              <a:buFontTx/>
              <a:buNone/>
              <a:tabLst/>
              <a:defRPr/>
            </a:pPr>
            <a:fld id="{F7021451-1387-4CA6-816F-3879F97B5CBC}" type="slidenum">
              <a:rPr kumimoji="0" lang="en-US" sz="372"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188915" rtl="0" eaLnBrk="1" fontAlgn="auto" latinLnBrk="0" hangingPunct="1">
                <a:lnSpc>
                  <a:spcPct val="100000"/>
                </a:lnSpc>
                <a:spcBef>
                  <a:spcPts val="0"/>
                </a:spcBef>
                <a:spcAft>
                  <a:spcPts val="0"/>
                </a:spcAft>
                <a:buClrTx/>
                <a:buSzTx/>
                <a:buFontTx/>
                <a:buNone/>
                <a:tabLst/>
                <a:defRPr/>
              </a:pPr>
              <a:t>44</a:t>
            </a:fld>
            <a:endParaRPr kumimoji="0" lang="en-US" sz="37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pPr marL="0" marR="0" lvl="0" indent="0" algn="l" defTabSz="188915" rtl="0" eaLnBrk="1" fontAlgn="auto" latinLnBrk="0" hangingPunct="1">
              <a:lnSpc>
                <a:spcPct val="100000"/>
              </a:lnSpc>
              <a:spcBef>
                <a:spcPts val="0"/>
              </a:spcBef>
              <a:spcAft>
                <a:spcPts val="0"/>
              </a:spcAft>
              <a:buClrTx/>
              <a:buSzTx/>
              <a:buFontTx/>
              <a:buNone/>
              <a:tabLst/>
              <a:defRPr/>
            </a:pPr>
            <a:fld id="{F7021451-1387-4CA6-816F-3879F97B5CBC}" type="slidenum">
              <a:rPr kumimoji="0" lang="en-US" sz="372"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188915" rtl="0" eaLnBrk="1" fontAlgn="auto" latinLnBrk="0" hangingPunct="1">
                <a:lnSpc>
                  <a:spcPct val="100000"/>
                </a:lnSpc>
                <a:spcBef>
                  <a:spcPts val="0"/>
                </a:spcBef>
                <a:spcAft>
                  <a:spcPts val="0"/>
                </a:spcAft>
                <a:buClrTx/>
                <a:buSzTx/>
                <a:buFontTx/>
                <a:buNone/>
                <a:tabLst/>
                <a:defRPr/>
              </a:pPr>
              <a:t>45</a:t>
            </a:fld>
            <a:endParaRPr kumimoji="0" lang="en-US" sz="37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50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1241425"/>
            <a:ext cx="4949825" cy="3349625"/>
          </a:xfrm>
          <a:prstGeom prst="rect">
            <a:avLst/>
          </a:prstGeom>
          <a:noFill/>
          <a:ln w="12700">
            <a:solidFill>
              <a:prstClr val="black"/>
            </a:solidFill>
          </a:ln>
        </p:spPr>
      </p:sp>
      <p:sp>
        <p:nvSpPr>
          <p:cNvPr id="3" name="Notes Placeholder 2"/>
          <p:cNvSpPr>
            <a:spLocks noGrp="1"/>
          </p:cNvSpPr>
          <p:nvPr>
            <p:ph type="body" idx="1"/>
          </p:nvPr>
        </p:nvSpPr>
        <p:spPr>
          <a:xfrm>
            <a:off x="679450" y="4776788"/>
            <a:ext cx="5438775" cy="3908425"/>
          </a:xfrm>
          <a:prstGeom prst="rect">
            <a:avLst/>
          </a:prstGeom>
        </p:spPr>
        <p:txBody>
          <a:bodyPr/>
          <a:lstStyle/>
          <a:p>
            <a:endParaRPr lang="en-GB" dirty="0"/>
          </a:p>
        </p:txBody>
      </p:sp>
    </p:spTree>
    <p:extLst>
      <p:ext uri="{BB962C8B-B14F-4D97-AF65-F5344CB8AC3E}">
        <p14:creationId xmlns:p14="http://schemas.microsoft.com/office/powerpoint/2010/main" val="184512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8</a:t>
            </a:fld>
            <a:endParaRPr lang="en-US" dirty="0"/>
          </a:p>
        </p:txBody>
      </p:sp>
    </p:spTree>
    <p:extLst>
      <p:ext uri="{BB962C8B-B14F-4D97-AF65-F5344CB8AC3E}">
        <p14:creationId xmlns:p14="http://schemas.microsoft.com/office/powerpoint/2010/main" val="189073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11</a:t>
            </a:fld>
            <a:endParaRPr lang="en-US" dirty="0"/>
          </a:p>
        </p:txBody>
      </p:sp>
    </p:spTree>
    <p:extLst>
      <p:ext uri="{BB962C8B-B14F-4D97-AF65-F5344CB8AC3E}">
        <p14:creationId xmlns:p14="http://schemas.microsoft.com/office/powerpoint/2010/main" val="60610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15</a:t>
            </a:fld>
            <a:endParaRPr lang="en-US" dirty="0"/>
          </a:p>
        </p:txBody>
      </p:sp>
    </p:spTree>
    <p:extLst>
      <p:ext uri="{BB962C8B-B14F-4D97-AF65-F5344CB8AC3E}">
        <p14:creationId xmlns:p14="http://schemas.microsoft.com/office/powerpoint/2010/main" val="37832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1241425"/>
            <a:ext cx="4946650" cy="3349625"/>
          </a:xfrm>
          <a:prstGeom prst="rect">
            <a:avLst/>
          </a:prstGeom>
        </p:spPr>
      </p:sp>
      <p:sp>
        <p:nvSpPr>
          <p:cNvPr id="3" name="Notes Placeholder 2"/>
          <p:cNvSpPr>
            <a:spLocks noGrp="1"/>
          </p:cNvSpPr>
          <p:nvPr>
            <p:ph type="body" idx="1"/>
          </p:nvPr>
        </p:nvSpPr>
        <p:spPr/>
        <p:txBody>
          <a:bodyPr lIns="17630" tIns="8815" rIns="17630" bIns="8815"/>
          <a:lstStyle/>
          <a:p>
            <a:endParaRPr lang="en-US" dirty="0"/>
          </a:p>
        </p:txBody>
      </p:sp>
      <p:sp>
        <p:nvSpPr>
          <p:cNvPr id="4" name="Slide Number Placeholder 3"/>
          <p:cNvSpPr>
            <a:spLocks noGrp="1"/>
          </p:cNvSpPr>
          <p:nvPr>
            <p:ph type="sldNum" sz="quarter" idx="10"/>
          </p:nvPr>
        </p:nvSpPr>
        <p:spPr/>
        <p:txBody>
          <a:bodyPr lIns="17630" tIns="8815" rIns="17630" bIns="8815"/>
          <a:lstStyle/>
          <a:p>
            <a:fld id="{F7021451-1387-4CA6-816F-3879F97B5CBC}" type="slidenum">
              <a:rPr lang="en-US" smtClean="0"/>
              <a:t>16</a:t>
            </a:fld>
            <a:endParaRPr lang="en-US" dirty="0"/>
          </a:p>
        </p:txBody>
      </p:sp>
    </p:spTree>
    <p:extLst>
      <p:ext uri="{BB962C8B-B14F-4D97-AF65-F5344CB8AC3E}">
        <p14:creationId xmlns:p14="http://schemas.microsoft.com/office/powerpoint/2010/main" val="4096071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Object 3" descr="preencoded.png">
            <a:extLst>
              <a:ext uri="{FF2B5EF4-FFF2-40B4-BE49-F238E27FC236}">
                <a16:creationId xmlns:a16="http://schemas.microsoft.com/office/drawing/2014/main" id="{80C93C32-ED03-44A7-A310-13A465CEB4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118" y="3011170"/>
            <a:ext cx="10679695" cy="4268068"/>
          </a:xfrm>
          <a:prstGeom prst="rect">
            <a:avLst/>
          </a:prstGeom>
        </p:spPr>
      </p:pic>
      <p:sp>
        <p:nvSpPr>
          <p:cNvPr id="2" name="Title 1"/>
          <p:cNvSpPr>
            <a:spLocks noGrp="1"/>
          </p:cNvSpPr>
          <p:nvPr>
            <p:ph type="ctrTitle" hasCustomPrompt="1"/>
          </p:nvPr>
        </p:nvSpPr>
        <p:spPr>
          <a:xfrm>
            <a:off x="1178405" y="1438327"/>
            <a:ext cx="8481962" cy="762937"/>
          </a:xfrm>
        </p:spPr>
        <p:txBody>
          <a:bodyPr anchor="t" anchorCtr="0">
            <a:normAutofit/>
          </a:bodyPr>
          <a:lstStyle>
            <a:lvl1pPr algn="l">
              <a:defRPr sz="4730" b="1" cap="all" baseline="0">
                <a:solidFill>
                  <a:schemeClr val="accent2"/>
                </a:solidFill>
              </a:defRPr>
            </a:lvl1pPr>
          </a:lstStyle>
          <a:p>
            <a:r>
              <a:rPr lang="en-US" dirty="0"/>
              <a:t>Presentation title</a:t>
            </a:r>
          </a:p>
        </p:txBody>
      </p:sp>
      <p:sp>
        <p:nvSpPr>
          <p:cNvPr id="3" name="Subtitle 2"/>
          <p:cNvSpPr>
            <a:spLocks noGrp="1"/>
          </p:cNvSpPr>
          <p:nvPr>
            <p:ph type="subTitle" idx="1" hasCustomPrompt="1"/>
          </p:nvPr>
        </p:nvSpPr>
        <p:spPr>
          <a:xfrm>
            <a:off x="1178404" y="2294414"/>
            <a:ext cx="8481962" cy="762937"/>
          </a:xfrm>
        </p:spPr>
        <p:txBody>
          <a:bodyPr>
            <a:normAutofit/>
          </a:bodyPr>
          <a:lstStyle>
            <a:lvl1pPr marL="0" indent="0" algn="l">
              <a:buNone/>
              <a:defRPr sz="2800" b="1">
                <a:solidFill>
                  <a:schemeClr val="tx1"/>
                </a:solidFill>
              </a:defRPr>
            </a:lvl1pPr>
            <a:lvl2pPr marL="482392" indent="0" algn="ctr">
              <a:buNone/>
              <a:defRPr sz="2110"/>
            </a:lvl2pPr>
            <a:lvl3pPr marL="964783" indent="0" algn="ctr">
              <a:buNone/>
              <a:defRPr sz="1899"/>
            </a:lvl3pPr>
            <a:lvl4pPr marL="1447175" indent="0" algn="ctr">
              <a:buNone/>
              <a:defRPr sz="1688"/>
            </a:lvl4pPr>
            <a:lvl5pPr marL="1929567" indent="0" algn="ctr">
              <a:buNone/>
              <a:defRPr sz="1688"/>
            </a:lvl5pPr>
            <a:lvl6pPr marL="2411959" indent="0" algn="ctr">
              <a:buNone/>
              <a:defRPr sz="1688"/>
            </a:lvl6pPr>
            <a:lvl7pPr marL="2894350" indent="0" algn="ctr">
              <a:buNone/>
              <a:defRPr sz="1688"/>
            </a:lvl7pPr>
            <a:lvl8pPr marL="3376742" indent="0" algn="ctr">
              <a:buNone/>
              <a:defRPr sz="1688"/>
            </a:lvl8pPr>
            <a:lvl9pPr marL="3859134" indent="0" algn="ctr">
              <a:buNone/>
              <a:defRPr sz="1688"/>
            </a:lvl9pPr>
          </a:lstStyle>
          <a:p>
            <a:r>
              <a:rPr lang="en-US" dirty="0"/>
              <a:t>Subtitle or second title</a:t>
            </a:r>
          </a:p>
        </p:txBody>
      </p:sp>
      <p:sp>
        <p:nvSpPr>
          <p:cNvPr id="9" name="TextBox 8">
            <a:extLst>
              <a:ext uri="{FF2B5EF4-FFF2-40B4-BE49-F238E27FC236}">
                <a16:creationId xmlns:a16="http://schemas.microsoft.com/office/drawing/2014/main" id="{A049EB89-82A4-4EA7-9A02-9A1607FFD012}"/>
              </a:ext>
            </a:extLst>
          </p:cNvPr>
          <p:cNvSpPr txBox="1"/>
          <p:nvPr userDrawn="1"/>
        </p:nvSpPr>
        <p:spPr>
          <a:xfrm>
            <a:off x="1178405" y="3348609"/>
            <a:ext cx="1979407" cy="269304"/>
          </a:xfrm>
          <a:prstGeom prst="rect">
            <a:avLst/>
          </a:prstGeom>
          <a:noFill/>
        </p:spPr>
        <p:txBody>
          <a:bodyPr wrap="square" rtlCol="0">
            <a:spAutoFit/>
          </a:bodyPr>
          <a:lstStyle/>
          <a:p>
            <a:r>
              <a:rPr lang="en-GB" sz="1150" dirty="0"/>
              <a:t>Prepared for:</a:t>
            </a:r>
          </a:p>
        </p:txBody>
      </p:sp>
      <p:sp>
        <p:nvSpPr>
          <p:cNvPr id="10" name="TextBox 9">
            <a:extLst>
              <a:ext uri="{FF2B5EF4-FFF2-40B4-BE49-F238E27FC236}">
                <a16:creationId xmlns:a16="http://schemas.microsoft.com/office/drawing/2014/main" id="{4747BE6D-DB6B-4161-94CD-DD7312AFDC65}"/>
              </a:ext>
            </a:extLst>
          </p:cNvPr>
          <p:cNvSpPr txBox="1"/>
          <p:nvPr userDrawn="1"/>
        </p:nvSpPr>
        <p:spPr>
          <a:xfrm>
            <a:off x="5806441" y="3367908"/>
            <a:ext cx="1979407" cy="303160"/>
          </a:xfrm>
          <a:prstGeom prst="rect">
            <a:avLst/>
          </a:prstGeom>
          <a:noFill/>
        </p:spPr>
        <p:txBody>
          <a:bodyPr wrap="square" rtlCol="0">
            <a:spAutoFit/>
          </a:bodyPr>
          <a:lstStyle/>
          <a:p>
            <a:r>
              <a:rPr lang="en-GB" sz="1370" b="1" dirty="0"/>
              <a:t>PREPARED BY</a:t>
            </a:r>
          </a:p>
        </p:txBody>
      </p:sp>
      <p:sp>
        <p:nvSpPr>
          <p:cNvPr id="11" name="TextBox 10">
            <a:extLst>
              <a:ext uri="{FF2B5EF4-FFF2-40B4-BE49-F238E27FC236}">
                <a16:creationId xmlns:a16="http://schemas.microsoft.com/office/drawing/2014/main" id="{7120ADFC-C5EB-4527-BB1B-DE80A14C9D57}"/>
              </a:ext>
            </a:extLst>
          </p:cNvPr>
          <p:cNvSpPr txBox="1"/>
          <p:nvPr userDrawn="1"/>
        </p:nvSpPr>
        <p:spPr>
          <a:xfrm>
            <a:off x="8027889" y="3367908"/>
            <a:ext cx="1979407" cy="303160"/>
          </a:xfrm>
          <a:prstGeom prst="rect">
            <a:avLst/>
          </a:prstGeom>
          <a:noFill/>
        </p:spPr>
        <p:txBody>
          <a:bodyPr wrap="square" rtlCol="0">
            <a:spAutoFit/>
          </a:bodyPr>
          <a:lstStyle/>
          <a:p>
            <a:r>
              <a:rPr lang="en-GB" sz="1370" b="1" dirty="0"/>
              <a:t>DOCUMENT DATE</a:t>
            </a:r>
          </a:p>
        </p:txBody>
      </p:sp>
      <p:sp>
        <p:nvSpPr>
          <p:cNvPr id="13" name="Text Placeholder 12">
            <a:extLst>
              <a:ext uri="{FF2B5EF4-FFF2-40B4-BE49-F238E27FC236}">
                <a16:creationId xmlns:a16="http://schemas.microsoft.com/office/drawing/2014/main" id="{E287CA7B-5C03-4493-A5C9-ED7227FC2426}"/>
              </a:ext>
            </a:extLst>
          </p:cNvPr>
          <p:cNvSpPr>
            <a:spLocks noGrp="1"/>
          </p:cNvSpPr>
          <p:nvPr>
            <p:ph type="body" sz="quarter" idx="13" hasCustomPrompt="1"/>
          </p:nvPr>
        </p:nvSpPr>
        <p:spPr>
          <a:xfrm>
            <a:off x="1290638" y="3754438"/>
            <a:ext cx="3905306" cy="423862"/>
          </a:xfrm>
        </p:spPr>
        <p:txBody>
          <a:bodyPr>
            <a:noAutofit/>
          </a:bodyPr>
          <a:lstStyle>
            <a:lvl1pPr marL="0" indent="0">
              <a:buFontTx/>
              <a:buNone/>
              <a:defRPr sz="2010" b="1" i="1" cap="all" baseline="0">
                <a:solidFill>
                  <a:schemeClr val="accent2"/>
                </a:solidFill>
              </a:defRPr>
            </a:lvl1pPr>
            <a:lvl2pPr marL="482392" indent="0">
              <a:buFontTx/>
              <a:buNone/>
              <a:defRPr sz="2010" b="1" cap="all" baseline="0">
                <a:solidFill>
                  <a:schemeClr val="accent2"/>
                </a:solidFill>
              </a:defRPr>
            </a:lvl2pPr>
            <a:lvl3pPr marL="964783" indent="0">
              <a:buFontTx/>
              <a:buNone/>
              <a:defRPr sz="2010" b="1" cap="all" baseline="0">
                <a:solidFill>
                  <a:schemeClr val="accent2"/>
                </a:solidFill>
              </a:defRPr>
            </a:lvl3pPr>
            <a:lvl4pPr marL="1447175" indent="0">
              <a:buFontTx/>
              <a:buNone/>
              <a:defRPr sz="2010" b="1" cap="all" baseline="0">
                <a:solidFill>
                  <a:schemeClr val="accent2"/>
                </a:solidFill>
              </a:defRPr>
            </a:lvl4pPr>
            <a:lvl5pPr marL="1929567" indent="0">
              <a:buFontTx/>
              <a:buNone/>
              <a:defRPr sz="2010" b="1" cap="all" baseline="0">
                <a:solidFill>
                  <a:schemeClr val="accent2"/>
                </a:solidFill>
              </a:defRPr>
            </a:lvl5pPr>
          </a:lstStyle>
          <a:p>
            <a:pPr lvl="0"/>
            <a:r>
              <a:rPr lang="en-US" dirty="0"/>
              <a:t>NAME OF RECIPIENT</a:t>
            </a:r>
            <a:endParaRPr lang="en-GB" dirty="0"/>
          </a:p>
        </p:txBody>
      </p:sp>
      <p:sp>
        <p:nvSpPr>
          <p:cNvPr id="20" name="TextBox 19">
            <a:extLst>
              <a:ext uri="{FF2B5EF4-FFF2-40B4-BE49-F238E27FC236}">
                <a16:creationId xmlns:a16="http://schemas.microsoft.com/office/drawing/2014/main" id="{34413974-BA6D-4000-A8BD-0F34A3F96066}"/>
              </a:ext>
            </a:extLst>
          </p:cNvPr>
          <p:cNvSpPr txBox="1"/>
          <p:nvPr userDrawn="1"/>
        </p:nvSpPr>
        <p:spPr>
          <a:xfrm>
            <a:off x="763793" y="6379285"/>
            <a:ext cx="2394019" cy="557653"/>
          </a:xfrm>
          <a:prstGeom prst="rect">
            <a:avLst/>
          </a:prstGeom>
          <a:noFill/>
        </p:spPr>
        <p:txBody>
          <a:bodyPr wrap="square" rtlCol="0">
            <a:spAutoFit/>
          </a:bodyPr>
          <a:lstStyle/>
          <a:p>
            <a:pPr>
              <a:lnSpc>
                <a:spcPts val="1900"/>
              </a:lnSpc>
            </a:pPr>
            <a:r>
              <a:rPr lang="en-GB" sz="1150" i="1" dirty="0"/>
              <a:t>gonetzero@energise.com</a:t>
            </a:r>
          </a:p>
          <a:p>
            <a:pPr>
              <a:lnSpc>
                <a:spcPts val="1900"/>
              </a:lnSpc>
            </a:pPr>
            <a:r>
              <a:rPr lang="en-GB" sz="1150" i="1" dirty="0"/>
              <a:t>www.energise.com</a:t>
            </a:r>
          </a:p>
        </p:txBody>
      </p:sp>
    </p:spTree>
    <p:extLst>
      <p:ext uri="{BB962C8B-B14F-4D97-AF65-F5344CB8AC3E}">
        <p14:creationId xmlns:p14="http://schemas.microsoft.com/office/powerpoint/2010/main" val="78032038"/>
      </p:ext>
    </p:extLst>
  </p:cSld>
  <p:clrMapOvr>
    <a:masterClrMapping/>
  </p:clrMapOvr>
  <p:extLst>
    <p:ext uri="{DCECCB84-F9BA-43D5-87BE-67443E8EF086}">
      <p15:sldGuideLst xmlns:p15="http://schemas.microsoft.com/office/powerpoint/2012/main">
        <p15:guide id="1" orient="horz" pos="2279" userDrawn="1">
          <p15:clr>
            <a:srgbClr val="FBAE40"/>
          </p15:clr>
        </p15:guide>
        <p15:guide id="2" pos="33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ption 5">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8738AF-62A4-42BB-ABBC-34850D71483B}"/>
              </a:ext>
            </a:extLst>
          </p:cNvPr>
          <p:cNvSpPr>
            <a:spLocks noGrp="1"/>
          </p:cNvSpPr>
          <p:nvPr>
            <p:ph type="body" sz="quarter" idx="13" hasCustomPrompt="1"/>
          </p:nvPr>
        </p:nvSpPr>
        <p:spPr>
          <a:xfrm>
            <a:off x="609599" y="990939"/>
            <a:ext cx="9849963"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Results in numbers</a:t>
            </a:r>
            <a:endParaRPr lang="en-GB" dirty="0"/>
          </a:p>
        </p:txBody>
      </p:sp>
      <p:sp>
        <p:nvSpPr>
          <p:cNvPr id="9" name="Text Placeholder 11">
            <a:extLst>
              <a:ext uri="{FF2B5EF4-FFF2-40B4-BE49-F238E27FC236}">
                <a16:creationId xmlns:a16="http://schemas.microsoft.com/office/drawing/2014/main" id="{2E1E6263-57E4-40E8-B941-2CB8C92DC33C}"/>
              </a:ext>
            </a:extLst>
          </p:cNvPr>
          <p:cNvSpPr>
            <a:spLocks noGrp="1"/>
          </p:cNvSpPr>
          <p:nvPr>
            <p:ph type="body" sz="quarter" idx="15" hasCustomPrompt="1"/>
          </p:nvPr>
        </p:nvSpPr>
        <p:spPr>
          <a:xfrm>
            <a:off x="1569433" y="2096996"/>
            <a:ext cx="2042447" cy="729565"/>
          </a:xfrm>
        </p:spPr>
        <p:txBody>
          <a:bodyPr anchor="ctr" anchorCtr="0">
            <a:normAutofit/>
          </a:bodyPr>
          <a:lstStyle>
            <a:lvl1pPr marL="0" indent="0">
              <a:buNone/>
              <a:defRPr sz="1200"/>
            </a:lvl1pPr>
            <a:lvl2pPr>
              <a:defRPr sz="1200"/>
            </a:lvl2pPr>
            <a:lvl3pPr>
              <a:defRPr sz="1200"/>
            </a:lvl3pPr>
          </a:lstStyle>
          <a:p>
            <a:pPr>
              <a:buNone/>
            </a:pPr>
            <a:r>
              <a:rPr lang="en-GB" sz="1200" dirty="0">
                <a:solidFill>
                  <a:srgbClr val="333333"/>
                </a:solidFill>
                <a:latin typeface="Calibri" panose="020F0502020204030204" pitchFamily="34" charset="0"/>
                <a:ea typeface="Roboto" pitchFamily="34" charset="-122"/>
                <a:cs typeface="Calibri" panose="020F0502020204030204" pitchFamily="34" charset="0"/>
              </a:rPr>
              <a:t>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fugit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endParaRPr lang="en-GB" sz="200" dirty="0">
              <a:latin typeface="Calibri" panose="020F0502020204030204" pitchFamily="34" charset="0"/>
              <a:cs typeface="Calibri" panose="020F0502020204030204" pitchFamily="34" charset="0"/>
            </a:endParaRPr>
          </a:p>
        </p:txBody>
      </p:sp>
      <p:sp>
        <p:nvSpPr>
          <p:cNvPr id="10" name="Text Placeholder 2">
            <a:extLst>
              <a:ext uri="{FF2B5EF4-FFF2-40B4-BE49-F238E27FC236}">
                <a16:creationId xmlns:a16="http://schemas.microsoft.com/office/drawing/2014/main" id="{F325A346-C9A0-4735-B163-3DBAF9569218}"/>
              </a:ext>
            </a:extLst>
          </p:cNvPr>
          <p:cNvSpPr>
            <a:spLocks noGrp="1"/>
          </p:cNvSpPr>
          <p:nvPr>
            <p:ph type="body" sz="quarter" idx="17" hasCustomPrompt="1"/>
          </p:nvPr>
        </p:nvSpPr>
        <p:spPr>
          <a:xfrm>
            <a:off x="609600" y="2089009"/>
            <a:ext cx="789432" cy="729565"/>
          </a:xfrm>
        </p:spPr>
        <p:txBody>
          <a:bodyPr>
            <a:noAutofit/>
          </a:bodyPr>
          <a:lstStyle>
            <a:lvl1pPr marL="0" indent="0">
              <a:lnSpc>
                <a:spcPct val="100000"/>
              </a:lnSpc>
              <a:spcBef>
                <a:spcPts val="0"/>
              </a:spcBef>
              <a:buFontTx/>
              <a:buNone/>
              <a:defRPr sz="4430" b="1">
                <a:solidFill>
                  <a:schemeClr val="tx1"/>
                </a:solidFill>
              </a:defRPr>
            </a:lvl1pPr>
          </a:lstStyle>
          <a:p>
            <a:pPr lvl="0"/>
            <a:r>
              <a:rPr lang="en-US" dirty="0"/>
              <a:t>26</a:t>
            </a:r>
          </a:p>
        </p:txBody>
      </p:sp>
      <p:sp>
        <p:nvSpPr>
          <p:cNvPr id="17" name="Text Placeholder 11">
            <a:extLst>
              <a:ext uri="{FF2B5EF4-FFF2-40B4-BE49-F238E27FC236}">
                <a16:creationId xmlns:a16="http://schemas.microsoft.com/office/drawing/2014/main" id="{677771A8-FA4F-4D49-8F44-4AB11C833A29}"/>
              </a:ext>
            </a:extLst>
          </p:cNvPr>
          <p:cNvSpPr>
            <a:spLocks noGrp="1"/>
          </p:cNvSpPr>
          <p:nvPr>
            <p:ph type="body" sz="quarter" idx="22" hasCustomPrompt="1"/>
          </p:nvPr>
        </p:nvSpPr>
        <p:spPr>
          <a:xfrm>
            <a:off x="1569433" y="5788663"/>
            <a:ext cx="3249455" cy="729565"/>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endParaRPr lang="en-GB" sz="200" dirty="0">
              <a:latin typeface="Calibri" panose="020F0502020204030204" pitchFamily="34" charset="0"/>
              <a:cs typeface="Calibri" panose="020F0502020204030204" pitchFamily="34" charset="0"/>
            </a:endParaRPr>
          </a:p>
        </p:txBody>
      </p:sp>
      <p:sp>
        <p:nvSpPr>
          <p:cNvPr id="18" name="Text Placeholder 2">
            <a:extLst>
              <a:ext uri="{FF2B5EF4-FFF2-40B4-BE49-F238E27FC236}">
                <a16:creationId xmlns:a16="http://schemas.microsoft.com/office/drawing/2014/main" id="{D31BDD1D-8F02-45E2-9E67-6B363111D4A5}"/>
              </a:ext>
            </a:extLst>
          </p:cNvPr>
          <p:cNvSpPr>
            <a:spLocks noGrp="1"/>
          </p:cNvSpPr>
          <p:nvPr>
            <p:ph type="body" sz="quarter" idx="23" hasCustomPrompt="1"/>
          </p:nvPr>
        </p:nvSpPr>
        <p:spPr>
          <a:xfrm>
            <a:off x="1569433" y="5326711"/>
            <a:ext cx="3249455" cy="385763"/>
          </a:xfrm>
        </p:spPr>
        <p:txBody>
          <a:bodyPr/>
          <a:lstStyle>
            <a:lvl1pPr marL="0" indent="0">
              <a:lnSpc>
                <a:spcPct val="100000"/>
              </a:lnSpc>
              <a:spcBef>
                <a:spcPts val="0"/>
              </a:spcBef>
              <a:buFontTx/>
              <a:buNone/>
              <a:defRPr sz="1730" b="1" cap="all" baseline="0">
                <a:solidFill>
                  <a:schemeClr val="accent2"/>
                </a:solidFill>
              </a:defRPr>
            </a:lvl1pPr>
          </a:lstStyle>
          <a:p>
            <a:pPr lvl="0"/>
            <a:r>
              <a:rPr lang="en-US" dirty="0"/>
              <a:t>STATISTICAL HEADLINE</a:t>
            </a:r>
          </a:p>
        </p:txBody>
      </p:sp>
      <p:sp>
        <p:nvSpPr>
          <p:cNvPr id="19" name="Text Placeholder 11">
            <a:extLst>
              <a:ext uri="{FF2B5EF4-FFF2-40B4-BE49-F238E27FC236}">
                <a16:creationId xmlns:a16="http://schemas.microsoft.com/office/drawing/2014/main" id="{05D4C51F-FBA2-42FF-982A-3A0D086D8F54}"/>
              </a:ext>
            </a:extLst>
          </p:cNvPr>
          <p:cNvSpPr>
            <a:spLocks noGrp="1"/>
          </p:cNvSpPr>
          <p:nvPr>
            <p:ph type="body" sz="quarter" idx="24" hasCustomPrompt="1"/>
          </p:nvPr>
        </p:nvSpPr>
        <p:spPr>
          <a:xfrm>
            <a:off x="7151083" y="3399218"/>
            <a:ext cx="2042447" cy="729565"/>
          </a:xfrm>
        </p:spPr>
        <p:txBody>
          <a:bodyPr anchor="ctr" anchorCtr="0">
            <a:normAutofit/>
          </a:bodyPr>
          <a:lstStyle>
            <a:lvl1pPr marL="0" indent="0">
              <a:buNone/>
              <a:defRPr sz="1200"/>
            </a:lvl1pPr>
            <a:lvl2pPr>
              <a:defRPr sz="1200"/>
            </a:lvl2pPr>
            <a:lvl3pPr>
              <a:defRPr sz="1200"/>
            </a:lvl3pPr>
          </a:lstStyle>
          <a:p>
            <a:pPr>
              <a:buNone/>
            </a:pPr>
            <a:r>
              <a:rPr lang="en-GB" sz="1200" dirty="0">
                <a:solidFill>
                  <a:srgbClr val="333333"/>
                </a:solidFill>
                <a:latin typeface="Calibri" panose="020F0502020204030204" pitchFamily="34" charset="0"/>
                <a:ea typeface="Roboto" pitchFamily="34" charset="-122"/>
                <a:cs typeface="Calibri" panose="020F0502020204030204" pitchFamily="34" charset="0"/>
              </a:rPr>
              <a:t>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fugit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endParaRPr lang="en-GB" sz="200" dirty="0">
              <a:latin typeface="Calibri" panose="020F0502020204030204" pitchFamily="34" charset="0"/>
              <a:cs typeface="Calibri" panose="020F0502020204030204" pitchFamily="34" charset="0"/>
            </a:endParaRPr>
          </a:p>
        </p:txBody>
      </p:sp>
      <p:sp>
        <p:nvSpPr>
          <p:cNvPr id="20" name="Text Placeholder 2">
            <a:extLst>
              <a:ext uri="{FF2B5EF4-FFF2-40B4-BE49-F238E27FC236}">
                <a16:creationId xmlns:a16="http://schemas.microsoft.com/office/drawing/2014/main" id="{7B136DBE-9279-4C49-BFDD-A1ADE0E2D4EF}"/>
              </a:ext>
            </a:extLst>
          </p:cNvPr>
          <p:cNvSpPr>
            <a:spLocks noGrp="1"/>
          </p:cNvSpPr>
          <p:nvPr>
            <p:ph type="body" sz="quarter" idx="25" hasCustomPrompt="1"/>
          </p:nvPr>
        </p:nvSpPr>
        <p:spPr>
          <a:xfrm>
            <a:off x="6191250" y="3391231"/>
            <a:ext cx="789432" cy="729565"/>
          </a:xfrm>
        </p:spPr>
        <p:txBody>
          <a:bodyPr>
            <a:noAutofit/>
          </a:bodyPr>
          <a:lstStyle>
            <a:lvl1pPr marL="0" indent="0">
              <a:lnSpc>
                <a:spcPct val="100000"/>
              </a:lnSpc>
              <a:spcBef>
                <a:spcPts val="0"/>
              </a:spcBef>
              <a:buFontTx/>
              <a:buNone/>
              <a:defRPr sz="4430" b="1">
                <a:solidFill>
                  <a:schemeClr val="tx1"/>
                </a:solidFill>
              </a:defRPr>
            </a:lvl1pPr>
          </a:lstStyle>
          <a:p>
            <a:pPr lvl="0"/>
            <a:r>
              <a:rPr lang="en-US" dirty="0"/>
              <a:t>26</a:t>
            </a:r>
          </a:p>
        </p:txBody>
      </p:sp>
      <p:sp>
        <p:nvSpPr>
          <p:cNvPr id="21" name="Text Placeholder 11">
            <a:extLst>
              <a:ext uri="{FF2B5EF4-FFF2-40B4-BE49-F238E27FC236}">
                <a16:creationId xmlns:a16="http://schemas.microsoft.com/office/drawing/2014/main" id="{3281BB59-D212-4A88-8D7B-95AA86F90B4C}"/>
              </a:ext>
            </a:extLst>
          </p:cNvPr>
          <p:cNvSpPr>
            <a:spLocks noGrp="1"/>
          </p:cNvSpPr>
          <p:nvPr>
            <p:ph type="body" sz="quarter" idx="26" hasCustomPrompt="1"/>
          </p:nvPr>
        </p:nvSpPr>
        <p:spPr>
          <a:xfrm>
            <a:off x="1569433" y="3399218"/>
            <a:ext cx="2042447" cy="729565"/>
          </a:xfrm>
        </p:spPr>
        <p:txBody>
          <a:bodyPr anchor="ctr" anchorCtr="0">
            <a:normAutofit/>
          </a:bodyPr>
          <a:lstStyle>
            <a:lvl1pPr marL="0" indent="0">
              <a:buNone/>
              <a:defRPr sz="1200"/>
            </a:lvl1pPr>
            <a:lvl2pPr>
              <a:defRPr sz="1200"/>
            </a:lvl2pPr>
            <a:lvl3pPr>
              <a:defRPr sz="1200"/>
            </a:lvl3pPr>
          </a:lstStyle>
          <a:p>
            <a:pPr>
              <a:buNone/>
            </a:pPr>
            <a:r>
              <a:rPr lang="en-GB" sz="1200" dirty="0">
                <a:solidFill>
                  <a:srgbClr val="333333"/>
                </a:solidFill>
                <a:latin typeface="Calibri" panose="020F0502020204030204" pitchFamily="34" charset="0"/>
                <a:ea typeface="Roboto" pitchFamily="34" charset="-122"/>
                <a:cs typeface="Calibri" panose="020F0502020204030204" pitchFamily="34" charset="0"/>
              </a:rPr>
              <a:t>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fugit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endParaRPr lang="en-GB" sz="200" dirty="0">
              <a:latin typeface="Calibri" panose="020F0502020204030204" pitchFamily="34" charset="0"/>
              <a:cs typeface="Calibri" panose="020F0502020204030204" pitchFamily="34" charset="0"/>
            </a:endParaRPr>
          </a:p>
        </p:txBody>
      </p:sp>
      <p:sp>
        <p:nvSpPr>
          <p:cNvPr id="22" name="Text Placeholder 2">
            <a:extLst>
              <a:ext uri="{FF2B5EF4-FFF2-40B4-BE49-F238E27FC236}">
                <a16:creationId xmlns:a16="http://schemas.microsoft.com/office/drawing/2014/main" id="{6B2C39A0-7BEF-4406-817B-4F9078B63FB4}"/>
              </a:ext>
            </a:extLst>
          </p:cNvPr>
          <p:cNvSpPr>
            <a:spLocks noGrp="1"/>
          </p:cNvSpPr>
          <p:nvPr>
            <p:ph type="body" sz="quarter" idx="27" hasCustomPrompt="1"/>
          </p:nvPr>
        </p:nvSpPr>
        <p:spPr>
          <a:xfrm>
            <a:off x="609600" y="3391231"/>
            <a:ext cx="789432" cy="729565"/>
          </a:xfrm>
        </p:spPr>
        <p:txBody>
          <a:bodyPr>
            <a:noAutofit/>
          </a:bodyPr>
          <a:lstStyle>
            <a:lvl1pPr marL="0" indent="0">
              <a:lnSpc>
                <a:spcPct val="100000"/>
              </a:lnSpc>
              <a:spcBef>
                <a:spcPts val="0"/>
              </a:spcBef>
              <a:buFontTx/>
              <a:buNone/>
              <a:defRPr sz="4430" b="1">
                <a:solidFill>
                  <a:schemeClr val="tx1"/>
                </a:solidFill>
              </a:defRPr>
            </a:lvl1pPr>
          </a:lstStyle>
          <a:p>
            <a:pPr lvl="0"/>
            <a:r>
              <a:rPr lang="en-US" dirty="0"/>
              <a:t>26</a:t>
            </a:r>
          </a:p>
        </p:txBody>
      </p:sp>
      <p:sp>
        <p:nvSpPr>
          <p:cNvPr id="23" name="Text Placeholder 11">
            <a:extLst>
              <a:ext uri="{FF2B5EF4-FFF2-40B4-BE49-F238E27FC236}">
                <a16:creationId xmlns:a16="http://schemas.microsoft.com/office/drawing/2014/main" id="{C89AE26D-38B1-47B5-B224-6F268F63888F}"/>
              </a:ext>
            </a:extLst>
          </p:cNvPr>
          <p:cNvSpPr>
            <a:spLocks noGrp="1"/>
          </p:cNvSpPr>
          <p:nvPr>
            <p:ph type="body" sz="quarter" idx="28" hasCustomPrompt="1"/>
          </p:nvPr>
        </p:nvSpPr>
        <p:spPr>
          <a:xfrm>
            <a:off x="7151083" y="2096996"/>
            <a:ext cx="2042447" cy="729565"/>
          </a:xfrm>
        </p:spPr>
        <p:txBody>
          <a:bodyPr anchor="ctr" anchorCtr="0">
            <a:normAutofit/>
          </a:bodyPr>
          <a:lstStyle>
            <a:lvl1pPr marL="0" indent="0">
              <a:buNone/>
              <a:defRPr sz="1200"/>
            </a:lvl1pPr>
            <a:lvl2pPr>
              <a:defRPr sz="1200"/>
            </a:lvl2pPr>
            <a:lvl3pPr>
              <a:defRPr sz="1200"/>
            </a:lvl3pPr>
          </a:lstStyle>
          <a:p>
            <a:pPr>
              <a:buNone/>
            </a:pPr>
            <a:r>
              <a:rPr lang="en-GB" sz="1200" dirty="0">
                <a:solidFill>
                  <a:srgbClr val="333333"/>
                </a:solidFill>
                <a:latin typeface="Calibri" panose="020F0502020204030204" pitchFamily="34" charset="0"/>
                <a:ea typeface="Roboto" pitchFamily="34" charset="-122"/>
                <a:cs typeface="Calibri" panose="020F0502020204030204" pitchFamily="34" charset="0"/>
              </a:rPr>
              <a:t>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fugit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endParaRPr lang="en-GB" sz="200" dirty="0">
              <a:latin typeface="Calibri" panose="020F0502020204030204" pitchFamily="34" charset="0"/>
              <a:cs typeface="Calibri" panose="020F0502020204030204" pitchFamily="34" charset="0"/>
            </a:endParaRPr>
          </a:p>
        </p:txBody>
      </p:sp>
      <p:sp>
        <p:nvSpPr>
          <p:cNvPr id="24" name="Text Placeholder 2">
            <a:extLst>
              <a:ext uri="{FF2B5EF4-FFF2-40B4-BE49-F238E27FC236}">
                <a16:creationId xmlns:a16="http://schemas.microsoft.com/office/drawing/2014/main" id="{6B9C883E-2892-4429-A0A0-36540C409420}"/>
              </a:ext>
            </a:extLst>
          </p:cNvPr>
          <p:cNvSpPr>
            <a:spLocks noGrp="1"/>
          </p:cNvSpPr>
          <p:nvPr>
            <p:ph type="body" sz="quarter" idx="29" hasCustomPrompt="1"/>
          </p:nvPr>
        </p:nvSpPr>
        <p:spPr>
          <a:xfrm>
            <a:off x="6191250" y="2089009"/>
            <a:ext cx="789432" cy="729565"/>
          </a:xfrm>
        </p:spPr>
        <p:txBody>
          <a:bodyPr>
            <a:noAutofit/>
          </a:bodyPr>
          <a:lstStyle>
            <a:lvl1pPr marL="0" indent="0">
              <a:lnSpc>
                <a:spcPct val="100000"/>
              </a:lnSpc>
              <a:spcBef>
                <a:spcPts val="0"/>
              </a:spcBef>
              <a:buFontTx/>
              <a:buNone/>
              <a:defRPr sz="4430" b="1">
                <a:solidFill>
                  <a:schemeClr val="tx1"/>
                </a:solidFill>
              </a:defRPr>
            </a:lvl1pPr>
          </a:lstStyle>
          <a:p>
            <a:pPr lvl="0"/>
            <a:r>
              <a:rPr lang="en-US" dirty="0"/>
              <a:t>26</a:t>
            </a:r>
          </a:p>
        </p:txBody>
      </p:sp>
      <p:sp>
        <p:nvSpPr>
          <p:cNvPr id="25" name="Text Placeholder 2">
            <a:extLst>
              <a:ext uri="{FF2B5EF4-FFF2-40B4-BE49-F238E27FC236}">
                <a16:creationId xmlns:a16="http://schemas.microsoft.com/office/drawing/2014/main" id="{6F0F5247-1AEB-4A43-AD2A-11053073DB38}"/>
              </a:ext>
            </a:extLst>
          </p:cNvPr>
          <p:cNvSpPr>
            <a:spLocks noGrp="1"/>
          </p:cNvSpPr>
          <p:nvPr>
            <p:ph type="body" sz="quarter" idx="30" hasCustomPrompt="1"/>
          </p:nvPr>
        </p:nvSpPr>
        <p:spPr>
          <a:xfrm>
            <a:off x="609600" y="5326711"/>
            <a:ext cx="789432" cy="729565"/>
          </a:xfrm>
        </p:spPr>
        <p:txBody>
          <a:bodyPr>
            <a:noAutofit/>
          </a:bodyPr>
          <a:lstStyle>
            <a:lvl1pPr marL="0" indent="0">
              <a:lnSpc>
                <a:spcPct val="100000"/>
              </a:lnSpc>
              <a:spcBef>
                <a:spcPts val="0"/>
              </a:spcBef>
              <a:buFontTx/>
              <a:buNone/>
              <a:defRPr sz="4430" b="1">
                <a:solidFill>
                  <a:schemeClr val="accent2"/>
                </a:solidFill>
              </a:defRPr>
            </a:lvl1pPr>
          </a:lstStyle>
          <a:p>
            <a:pPr lvl="0"/>
            <a:r>
              <a:rPr lang="en-US" dirty="0"/>
              <a:t>26</a:t>
            </a:r>
          </a:p>
        </p:txBody>
      </p:sp>
      <p:pic>
        <p:nvPicPr>
          <p:cNvPr id="26" name="Object 4" descr="preencoded.png">
            <a:extLst>
              <a:ext uri="{FF2B5EF4-FFF2-40B4-BE49-F238E27FC236}">
                <a16:creationId xmlns:a16="http://schemas.microsoft.com/office/drawing/2014/main" id="{DBA94C82-ED9F-4D03-B220-7BCD409FDCE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756092" y="5140974"/>
            <a:ext cx="4703471" cy="2087393"/>
          </a:xfrm>
          <a:prstGeom prst="rect">
            <a:avLst/>
          </a:prstGeom>
        </p:spPr>
      </p:pic>
    </p:spTree>
    <p:extLst>
      <p:ext uri="{BB962C8B-B14F-4D97-AF65-F5344CB8AC3E}">
        <p14:creationId xmlns:p14="http://schemas.microsoft.com/office/powerpoint/2010/main" val="3996555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ption 6">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DAB9529-1CBB-4ECF-984B-45044701E9D9}"/>
              </a:ext>
            </a:extLst>
          </p:cNvPr>
          <p:cNvSpPr>
            <a:spLocks noGrp="1"/>
          </p:cNvSpPr>
          <p:nvPr>
            <p:ph type="body" sz="quarter" idx="15" hasCustomPrompt="1"/>
          </p:nvPr>
        </p:nvSpPr>
        <p:spPr>
          <a:xfrm>
            <a:off x="609600" y="2605272"/>
            <a:ext cx="5581650" cy="2414333"/>
          </a:xfrm>
        </p:spPr>
        <p:txBody>
          <a:bodyPr>
            <a:normAutofit/>
          </a:bodyPr>
          <a:lstStyle>
            <a:lvl1pPr marL="0" indent="0">
              <a:lnSpc>
                <a:spcPts val="1510"/>
              </a:lnSpc>
              <a:spcBef>
                <a:spcPts val="0"/>
              </a:spcBef>
              <a:buFontTx/>
              <a:buNone/>
              <a:defRPr sz="1200"/>
            </a:lvl1pPr>
            <a:lvl2pPr marL="482392" indent="0">
              <a:lnSpc>
                <a:spcPts val="1510"/>
              </a:lnSpc>
              <a:spcBef>
                <a:spcPts val="0"/>
              </a:spcBef>
              <a:buFontTx/>
              <a:buNone/>
              <a:defRPr sz="1200"/>
            </a:lvl2pPr>
            <a:lvl3pPr marL="964783" indent="0">
              <a:lnSpc>
                <a:spcPts val="1510"/>
              </a:lnSpc>
              <a:spcBef>
                <a:spcPts val="0"/>
              </a:spcBef>
              <a:buFontTx/>
              <a:buNone/>
              <a:defRPr sz="1200"/>
            </a:lvl3pPr>
            <a:lvl4pPr marL="1447175" indent="0">
              <a:lnSpc>
                <a:spcPts val="1510"/>
              </a:lnSpc>
              <a:spcBef>
                <a:spcPts val="0"/>
              </a:spcBef>
              <a:buFontTx/>
              <a:buNone/>
              <a:defRPr sz="1200"/>
            </a:lvl4pPr>
            <a:lvl5pPr marL="1929567" indent="0">
              <a:lnSpc>
                <a:spcPts val="1510"/>
              </a:lnSpc>
              <a:spcBef>
                <a:spcPts val="0"/>
              </a:spcBef>
              <a:buFontTx/>
              <a:buNone/>
              <a:defRPr sz="1200"/>
            </a:lvl5pPr>
          </a:lstStyle>
          <a:p>
            <a:pPr lvl="0"/>
            <a:r>
              <a:rPr lang="en-GB" sz="1200" dirty="0">
                <a:solidFill>
                  <a:srgbClr val="333333"/>
                </a:solidFill>
                <a:latin typeface="Calibri" panose="020F0502020204030204" pitchFamily="34" charset="0"/>
                <a:ea typeface="Roboto" pitchFamily="34" charset="-122"/>
                <a:cs typeface="Calibri" panose="020F0502020204030204" pitchFamily="34" charset="0"/>
              </a:rPr>
              <a:t>Brute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consulatu</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no, id pro vitae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causae</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latine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numquam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singulis</a:t>
            </a:r>
            <a:r>
              <a:rPr lang="en-GB" sz="1200" dirty="0">
                <a:solidFill>
                  <a:srgbClr val="333333"/>
                </a:solidFill>
                <a:latin typeface="Calibri" panose="020F0502020204030204" pitchFamily="34" charset="0"/>
                <a:ea typeface="Roboto" pitchFamily="34" charset="-122"/>
                <a:cs typeface="Calibri" panose="020F0502020204030204" pitchFamily="34" charset="0"/>
              </a:rPr>
              <a:t>, vis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quas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voluptaria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mea</a:t>
            </a:r>
            <a:r>
              <a:rPr lang="en-GB" sz="1200" dirty="0">
                <a:solidFill>
                  <a:srgbClr val="333333"/>
                </a:solidFill>
                <a:latin typeface="Calibri" panose="020F0502020204030204" pitchFamily="34" charset="0"/>
                <a:ea typeface="Roboto" pitchFamily="34" charset="-122"/>
                <a:cs typeface="Calibri" panose="020F0502020204030204" pitchFamily="34" charset="0"/>
              </a:rPr>
              <a:t> mundi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vocent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splendide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Usu</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nonumes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adipiscing</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aliquam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sensibus</a:t>
            </a:r>
            <a:r>
              <a:rPr lang="en-GB" sz="1200" dirty="0">
                <a:solidFill>
                  <a:srgbClr val="333333"/>
                </a:solidFill>
                <a:latin typeface="Calibri" panose="020F0502020204030204" pitchFamily="34" charset="0"/>
                <a:ea typeface="Roboto" pitchFamily="34" charset="-122"/>
                <a:cs typeface="Calibri" panose="020F0502020204030204" pitchFamily="34" charset="0"/>
              </a:rPr>
              <a:t> ne </a:t>
            </a:r>
            <a:r>
              <a:rPr lang="en-GB" sz="1200" dirty="0" err="1">
                <a:solidFill>
                  <a:srgbClr val="333333"/>
                </a:solidFill>
                <a:latin typeface="Calibri" panose="020F0502020204030204" pitchFamily="34" charset="0"/>
                <a:ea typeface="Roboto" pitchFamily="34" charset="-122"/>
                <a:cs typeface="Calibri" panose="020F0502020204030204" pitchFamily="34" charset="0"/>
              </a:rPr>
              <a:t>eum</a:t>
            </a:r>
            <a:r>
              <a:rPr lang="en-GB" sz="1200" dirty="0">
                <a:solidFill>
                  <a:srgbClr val="333333"/>
                </a:solidFill>
                <a:latin typeface="Calibri" panose="020F0502020204030204" pitchFamily="34" charset="0"/>
                <a:ea typeface="Roboto" pitchFamily="34" charset="-122"/>
                <a:cs typeface="Calibri" panose="020F0502020204030204" pitchFamily="34" charset="0"/>
              </a:rPr>
              <a:t>, pro ad labore </a:t>
            </a:r>
            <a:r>
              <a:rPr lang="en-GB" sz="1200" dirty="0" err="1">
                <a:solidFill>
                  <a:srgbClr val="333333"/>
                </a:solidFill>
                <a:latin typeface="Calibri" panose="020F0502020204030204" pitchFamily="34" charset="0"/>
                <a:ea typeface="Roboto" pitchFamily="34" charset="-122"/>
                <a:cs typeface="Calibri" panose="020F0502020204030204" pitchFamily="34" charset="0"/>
              </a:rPr>
              <a:t>timeam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percipitur</a:t>
            </a:r>
            <a:r>
              <a:rPr lang="en-GB" sz="1200" dirty="0">
                <a:solidFill>
                  <a:srgbClr val="333333"/>
                </a:solidFill>
                <a:latin typeface="Calibri" panose="020F0502020204030204" pitchFamily="34" charset="0"/>
                <a:ea typeface="Roboto" pitchFamily="34" charset="-122"/>
                <a:cs typeface="Calibri" panose="020F0502020204030204" pitchFamily="34" charset="0"/>
              </a:rPr>
              <a:t>. 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odio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discere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mea</a:t>
            </a:r>
            <a:r>
              <a:rPr lang="en-GB" sz="1200" dirty="0">
                <a:solidFill>
                  <a:srgbClr val="333333"/>
                </a:solidFill>
                <a:latin typeface="Calibri" panose="020F0502020204030204" pitchFamily="34" charset="0"/>
                <a:ea typeface="Roboto" pitchFamily="34" charset="-122"/>
                <a:cs typeface="Calibri" panose="020F0502020204030204" pitchFamily="34" charset="0"/>
              </a:rPr>
              <a:t> mundi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vocent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splendide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Usu</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nonumes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adipiscing</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aliquam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sensibus</a:t>
            </a:r>
            <a:r>
              <a:rPr lang="en-GB" sz="1200" dirty="0">
                <a:solidFill>
                  <a:srgbClr val="333333"/>
                </a:solidFill>
                <a:latin typeface="Calibri" panose="020F0502020204030204" pitchFamily="34" charset="0"/>
                <a:ea typeface="Roboto" pitchFamily="34" charset="-122"/>
                <a:cs typeface="Calibri" panose="020F0502020204030204" pitchFamily="34" charset="0"/>
              </a:rPr>
              <a:t> ne </a:t>
            </a:r>
            <a:r>
              <a:rPr lang="en-GB" sz="1200" dirty="0" err="1">
                <a:solidFill>
                  <a:srgbClr val="333333"/>
                </a:solidFill>
                <a:latin typeface="Calibri" panose="020F0502020204030204" pitchFamily="34" charset="0"/>
                <a:ea typeface="Roboto" pitchFamily="34" charset="-122"/>
                <a:cs typeface="Calibri" panose="020F0502020204030204" pitchFamily="34" charset="0"/>
              </a:rPr>
              <a:t>eum</a:t>
            </a:r>
            <a:r>
              <a:rPr lang="en-GB" sz="1200" dirty="0">
                <a:solidFill>
                  <a:srgbClr val="333333"/>
                </a:solidFill>
                <a:latin typeface="Calibri" panose="020F0502020204030204" pitchFamily="34" charset="0"/>
                <a:ea typeface="Roboto" pitchFamily="34" charset="-122"/>
                <a:cs typeface="Calibri" panose="020F0502020204030204" pitchFamily="34" charset="0"/>
              </a:rPr>
              <a:t>, pro ad labore </a:t>
            </a:r>
            <a:r>
              <a:rPr lang="en-GB" sz="1200" dirty="0" err="1">
                <a:solidFill>
                  <a:srgbClr val="333333"/>
                </a:solidFill>
                <a:latin typeface="Calibri" panose="020F0502020204030204" pitchFamily="34" charset="0"/>
                <a:ea typeface="Roboto" pitchFamily="34" charset="-122"/>
                <a:cs typeface="Calibri" panose="020F0502020204030204" pitchFamily="34" charset="0"/>
              </a:rPr>
              <a:t>timeam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percipitur</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US" dirty="0"/>
          </a:p>
        </p:txBody>
      </p:sp>
      <p:sp>
        <p:nvSpPr>
          <p:cNvPr id="8" name="Text Placeholder 7">
            <a:extLst>
              <a:ext uri="{FF2B5EF4-FFF2-40B4-BE49-F238E27FC236}">
                <a16:creationId xmlns:a16="http://schemas.microsoft.com/office/drawing/2014/main" id="{55BB8EC2-0B38-42F2-821C-0194B1AC6223}"/>
              </a:ext>
            </a:extLst>
          </p:cNvPr>
          <p:cNvSpPr>
            <a:spLocks noGrp="1"/>
          </p:cNvSpPr>
          <p:nvPr>
            <p:ph type="body" sz="quarter" idx="13" hasCustomPrompt="1"/>
          </p:nvPr>
        </p:nvSpPr>
        <p:spPr>
          <a:xfrm>
            <a:off x="609600" y="990939"/>
            <a:ext cx="9814560"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pic>
        <p:nvPicPr>
          <p:cNvPr id="9" name="Object 4" descr="preencoded.png">
            <a:extLst>
              <a:ext uri="{FF2B5EF4-FFF2-40B4-BE49-F238E27FC236}">
                <a16:creationId xmlns:a16="http://schemas.microsoft.com/office/drawing/2014/main" id="{830D649F-A1E4-4321-A406-6CFBE5ED17E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392787" y="1847087"/>
            <a:ext cx="3854609" cy="3172517"/>
          </a:xfrm>
          <a:prstGeom prst="rect">
            <a:avLst/>
          </a:prstGeom>
        </p:spPr>
      </p:pic>
      <p:sp>
        <p:nvSpPr>
          <p:cNvPr id="10" name="Text Placeholder 2">
            <a:extLst>
              <a:ext uri="{FF2B5EF4-FFF2-40B4-BE49-F238E27FC236}">
                <a16:creationId xmlns:a16="http://schemas.microsoft.com/office/drawing/2014/main" id="{B7077438-738C-4505-B3F0-4D8DB9502AE1}"/>
              </a:ext>
            </a:extLst>
          </p:cNvPr>
          <p:cNvSpPr>
            <a:spLocks noGrp="1"/>
          </p:cNvSpPr>
          <p:nvPr>
            <p:ph type="body" sz="quarter" idx="24" hasCustomPrompt="1"/>
          </p:nvPr>
        </p:nvSpPr>
        <p:spPr>
          <a:xfrm>
            <a:off x="6411075" y="4914876"/>
            <a:ext cx="3743644" cy="818411"/>
          </a:xfrm>
          <a:solidFill>
            <a:schemeClr val="accent2"/>
          </a:solidFill>
          <a:ln>
            <a:solidFill>
              <a:schemeClr val="accent2"/>
            </a:solidFill>
          </a:ln>
        </p:spPr>
        <p:txBody>
          <a:bodyPr>
            <a:normAutofit/>
          </a:bodyPr>
          <a:lstStyle>
            <a:lvl1pPr marL="0" indent="0" algn="ctr">
              <a:lnSpc>
                <a:spcPct val="100000"/>
              </a:lnSpc>
              <a:spcBef>
                <a:spcPts val="0"/>
              </a:spcBef>
              <a:buFontTx/>
              <a:buNone/>
              <a:defRPr sz="2010" b="1" cap="all" baseline="0">
                <a:solidFill>
                  <a:schemeClr val="bg1"/>
                </a:solidFill>
              </a:defRPr>
            </a:lvl1pPr>
          </a:lstStyle>
          <a:p>
            <a:pPr lvl="0"/>
            <a:r>
              <a:rPr lang="en-US" dirty="0"/>
              <a:t>HEADLINE STATEMENT OR QUOTE CAN GO IN THIS BOX</a:t>
            </a:r>
          </a:p>
        </p:txBody>
      </p:sp>
    </p:spTree>
    <p:extLst>
      <p:ext uri="{BB962C8B-B14F-4D97-AF65-F5344CB8AC3E}">
        <p14:creationId xmlns:p14="http://schemas.microsoft.com/office/powerpoint/2010/main" val="3408279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ption 7">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600" y="990939"/>
            <a:ext cx="9641940"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29" name="Text Placeholder 11">
            <a:extLst>
              <a:ext uri="{FF2B5EF4-FFF2-40B4-BE49-F238E27FC236}">
                <a16:creationId xmlns:a16="http://schemas.microsoft.com/office/drawing/2014/main" id="{806DF3C2-B9B7-4DEA-8158-122C73E2E7E4}"/>
              </a:ext>
            </a:extLst>
          </p:cNvPr>
          <p:cNvSpPr>
            <a:spLocks noGrp="1"/>
          </p:cNvSpPr>
          <p:nvPr>
            <p:ph type="body" sz="quarter" idx="16" hasCustomPrompt="1"/>
          </p:nvPr>
        </p:nvSpPr>
        <p:spPr>
          <a:xfrm>
            <a:off x="609600" y="3958243"/>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0" name="Text Placeholder 11">
            <a:extLst>
              <a:ext uri="{FF2B5EF4-FFF2-40B4-BE49-F238E27FC236}">
                <a16:creationId xmlns:a16="http://schemas.microsoft.com/office/drawing/2014/main" id="{729FE210-91C1-4F2A-9A7B-44EAD68BF2FE}"/>
              </a:ext>
            </a:extLst>
          </p:cNvPr>
          <p:cNvSpPr>
            <a:spLocks noGrp="1"/>
          </p:cNvSpPr>
          <p:nvPr>
            <p:ph type="body" sz="quarter" idx="17" hasCustomPrompt="1"/>
          </p:nvPr>
        </p:nvSpPr>
        <p:spPr>
          <a:xfrm>
            <a:off x="3094092" y="3958243"/>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1" name="Text Placeholder 11">
            <a:extLst>
              <a:ext uri="{FF2B5EF4-FFF2-40B4-BE49-F238E27FC236}">
                <a16:creationId xmlns:a16="http://schemas.microsoft.com/office/drawing/2014/main" id="{FA8DF0BE-E6AE-4CA4-9AE0-31226EC0EF46}"/>
              </a:ext>
            </a:extLst>
          </p:cNvPr>
          <p:cNvSpPr>
            <a:spLocks noGrp="1"/>
          </p:cNvSpPr>
          <p:nvPr>
            <p:ph type="body" sz="quarter" idx="18" hasCustomPrompt="1"/>
          </p:nvPr>
        </p:nvSpPr>
        <p:spPr>
          <a:xfrm>
            <a:off x="5615160" y="3958242"/>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66564109-2C29-4346-BEAE-457E6FC046B2}"/>
              </a:ext>
            </a:extLst>
          </p:cNvPr>
          <p:cNvSpPr>
            <a:spLocks noGrp="1"/>
          </p:cNvSpPr>
          <p:nvPr>
            <p:ph type="body" sz="quarter" idx="19" hasCustomPrompt="1"/>
          </p:nvPr>
        </p:nvSpPr>
        <p:spPr>
          <a:xfrm>
            <a:off x="8117940" y="3958242"/>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pic>
        <p:nvPicPr>
          <p:cNvPr id="16" name="Object 6" descr="preencoded.png">
            <a:extLst>
              <a:ext uri="{FF2B5EF4-FFF2-40B4-BE49-F238E27FC236}">
                <a16:creationId xmlns:a16="http://schemas.microsoft.com/office/drawing/2014/main" id="{39BAAD2D-E388-4739-98EF-B24EB1984D2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104" y="1170935"/>
            <a:ext cx="1526154" cy="1941549"/>
          </a:xfrm>
          <a:prstGeom prst="rect">
            <a:avLst/>
          </a:prstGeom>
        </p:spPr>
      </p:pic>
      <p:sp>
        <p:nvSpPr>
          <p:cNvPr id="21" name="Text Placeholder 2">
            <a:extLst>
              <a:ext uri="{FF2B5EF4-FFF2-40B4-BE49-F238E27FC236}">
                <a16:creationId xmlns:a16="http://schemas.microsoft.com/office/drawing/2014/main" id="{4B91CBA2-DBA9-41C4-8DFD-DBF4BB750519}"/>
              </a:ext>
            </a:extLst>
          </p:cNvPr>
          <p:cNvSpPr>
            <a:spLocks noGrp="1"/>
          </p:cNvSpPr>
          <p:nvPr>
            <p:ph type="body" sz="quarter" idx="23" hasCustomPrompt="1"/>
          </p:nvPr>
        </p:nvSpPr>
        <p:spPr>
          <a:xfrm>
            <a:off x="600457" y="3050796"/>
            <a:ext cx="2133600" cy="385763"/>
          </a:xfrm>
        </p:spPr>
        <p:txBody>
          <a:bodyPr/>
          <a:lstStyle>
            <a:lvl1pPr marL="0" indent="0" algn="ctr">
              <a:lnSpc>
                <a:spcPct val="100000"/>
              </a:lnSpc>
              <a:spcBef>
                <a:spcPts val="0"/>
              </a:spcBef>
              <a:buFontTx/>
              <a:buNone/>
              <a:defRPr sz="1730" b="1" cap="all" baseline="0">
                <a:solidFill>
                  <a:schemeClr val="accent2"/>
                </a:solidFill>
              </a:defRPr>
            </a:lvl1pPr>
          </a:lstStyle>
          <a:p>
            <a:pPr lvl="0"/>
            <a:r>
              <a:rPr lang="en-US" dirty="0"/>
              <a:t>TOPIC LEAD</a:t>
            </a:r>
          </a:p>
        </p:txBody>
      </p:sp>
      <p:sp>
        <p:nvSpPr>
          <p:cNvPr id="22" name="Text Placeholder 2">
            <a:extLst>
              <a:ext uri="{FF2B5EF4-FFF2-40B4-BE49-F238E27FC236}">
                <a16:creationId xmlns:a16="http://schemas.microsoft.com/office/drawing/2014/main" id="{E57CC8CA-3AEF-4F73-AA90-7F15B0077BAA}"/>
              </a:ext>
            </a:extLst>
          </p:cNvPr>
          <p:cNvSpPr>
            <a:spLocks noGrp="1"/>
          </p:cNvSpPr>
          <p:nvPr>
            <p:ph type="body" sz="quarter" idx="24" hasCustomPrompt="1"/>
          </p:nvPr>
        </p:nvSpPr>
        <p:spPr>
          <a:xfrm>
            <a:off x="600456" y="3436559"/>
            <a:ext cx="2142744" cy="284034"/>
          </a:xfrm>
        </p:spPr>
        <p:txBody>
          <a:bodyPr>
            <a:normAutofit/>
          </a:bodyPr>
          <a:lstStyle>
            <a:lvl1pPr marL="0" indent="0" algn="ctr">
              <a:lnSpc>
                <a:spcPct val="100000"/>
              </a:lnSpc>
              <a:spcBef>
                <a:spcPts val="0"/>
              </a:spcBef>
              <a:buFontTx/>
              <a:buNone/>
              <a:defRPr sz="1430" b="1">
                <a:solidFill>
                  <a:schemeClr val="tx1"/>
                </a:solidFill>
              </a:defRPr>
            </a:lvl1pPr>
          </a:lstStyle>
          <a:p>
            <a:pPr lvl="0"/>
            <a:r>
              <a:rPr lang="en-US" dirty="0"/>
              <a:t>Topic subtitle</a:t>
            </a:r>
          </a:p>
        </p:txBody>
      </p:sp>
      <p:sp>
        <p:nvSpPr>
          <p:cNvPr id="23" name="Text Placeholder 2">
            <a:extLst>
              <a:ext uri="{FF2B5EF4-FFF2-40B4-BE49-F238E27FC236}">
                <a16:creationId xmlns:a16="http://schemas.microsoft.com/office/drawing/2014/main" id="{487DC0F0-6A44-450D-A52E-D6218801F289}"/>
              </a:ext>
            </a:extLst>
          </p:cNvPr>
          <p:cNvSpPr>
            <a:spLocks noGrp="1"/>
          </p:cNvSpPr>
          <p:nvPr>
            <p:ph type="body" sz="quarter" idx="25" hasCustomPrompt="1"/>
          </p:nvPr>
        </p:nvSpPr>
        <p:spPr>
          <a:xfrm>
            <a:off x="3112381" y="3050796"/>
            <a:ext cx="2133600" cy="385763"/>
          </a:xfrm>
        </p:spPr>
        <p:txBody>
          <a:bodyPr/>
          <a:lstStyle>
            <a:lvl1pPr marL="0" indent="0" algn="ctr">
              <a:lnSpc>
                <a:spcPct val="100000"/>
              </a:lnSpc>
              <a:spcBef>
                <a:spcPts val="0"/>
              </a:spcBef>
              <a:buFontTx/>
              <a:buNone/>
              <a:defRPr sz="1730" b="1" cap="all" baseline="0">
                <a:solidFill>
                  <a:schemeClr val="accent2"/>
                </a:solidFill>
              </a:defRPr>
            </a:lvl1pPr>
          </a:lstStyle>
          <a:p>
            <a:pPr lvl="0"/>
            <a:r>
              <a:rPr lang="en-US" dirty="0"/>
              <a:t>TOPIC LEAD</a:t>
            </a:r>
          </a:p>
        </p:txBody>
      </p:sp>
      <p:sp>
        <p:nvSpPr>
          <p:cNvPr id="33" name="Text Placeholder 2">
            <a:extLst>
              <a:ext uri="{FF2B5EF4-FFF2-40B4-BE49-F238E27FC236}">
                <a16:creationId xmlns:a16="http://schemas.microsoft.com/office/drawing/2014/main" id="{2D02D3C4-03D8-472F-8D88-14DF768428F2}"/>
              </a:ext>
            </a:extLst>
          </p:cNvPr>
          <p:cNvSpPr>
            <a:spLocks noGrp="1"/>
          </p:cNvSpPr>
          <p:nvPr>
            <p:ph type="body" sz="quarter" idx="26" hasCustomPrompt="1"/>
          </p:nvPr>
        </p:nvSpPr>
        <p:spPr>
          <a:xfrm>
            <a:off x="3112380" y="3436559"/>
            <a:ext cx="2142744" cy="284034"/>
          </a:xfrm>
        </p:spPr>
        <p:txBody>
          <a:bodyPr>
            <a:normAutofit/>
          </a:bodyPr>
          <a:lstStyle>
            <a:lvl1pPr marL="0" indent="0" algn="ctr">
              <a:lnSpc>
                <a:spcPct val="100000"/>
              </a:lnSpc>
              <a:spcBef>
                <a:spcPts val="0"/>
              </a:spcBef>
              <a:buFontTx/>
              <a:buNone/>
              <a:defRPr sz="1430" b="1">
                <a:solidFill>
                  <a:schemeClr val="tx1"/>
                </a:solidFill>
              </a:defRPr>
            </a:lvl1pPr>
          </a:lstStyle>
          <a:p>
            <a:pPr lvl="0"/>
            <a:r>
              <a:rPr lang="en-US" dirty="0"/>
              <a:t>Topic subtitle</a:t>
            </a:r>
          </a:p>
        </p:txBody>
      </p:sp>
      <p:sp>
        <p:nvSpPr>
          <p:cNvPr id="34" name="Text Placeholder 2">
            <a:extLst>
              <a:ext uri="{FF2B5EF4-FFF2-40B4-BE49-F238E27FC236}">
                <a16:creationId xmlns:a16="http://schemas.microsoft.com/office/drawing/2014/main" id="{CC8CA0C7-0CBE-4125-B0B0-45A06F8426F3}"/>
              </a:ext>
            </a:extLst>
          </p:cNvPr>
          <p:cNvSpPr>
            <a:spLocks noGrp="1"/>
          </p:cNvSpPr>
          <p:nvPr>
            <p:ph type="body" sz="quarter" idx="27" hasCustomPrompt="1"/>
          </p:nvPr>
        </p:nvSpPr>
        <p:spPr>
          <a:xfrm>
            <a:off x="5606017" y="3050796"/>
            <a:ext cx="2133600" cy="385763"/>
          </a:xfrm>
        </p:spPr>
        <p:txBody>
          <a:bodyPr/>
          <a:lstStyle>
            <a:lvl1pPr marL="0" indent="0" algn="ctr">
              <a:lnSpc>
                <a:spcPct val="100000"/>
              </a:lnSpc>
              <a:spcBef>
                <a:spcPts val="0"/>
              </a:spcBef>
              <a:buFontTx/>
              <a:buNone/>
              <a:defRPr sz="1730" b="1" cap="all" baseline="0">
                <a:solidFill>
                  <a:schemeClr val="accent2"/>
                </a:solidFill>
              </a:defRPr>
            </a:lvl1pPr>
          </a:lstStyle>
          <a:p>
            <a:pPr lvl="0"/>
            <a:r>
              <a:rPr lang="en-US" dirty="0"/>
              <a:t>TOPIC LEAD</a:t>
            </a:r>
          </a:p>
        </p:txBody>
      </p:sp>
      <p:sp>
        <p:nvSpPr>
          <p:cNvPr id="35" name="Text Placeholder 2">
            <a:extLst>
              <a:ext uri="{FF2B5EF4-FFF2-40B4-BE49-F238E27FC236}">
                <a16:creationId xmlns:a16="http://schemas.microsoft.com/office/drawing/2014/main" id="{1DF83CED-E914-4744-8682-6850BF363C53}"/>
              </a:ext>
            </a:extLst>
          </p:cNvPr>
          <p:cNvSpPr>
            <a:spLocks noGrp="1"/>
          </p:cNvSpPr>
          <p:nvPr>
            <p:ph type="body" sz="quarter" idx="28" hasCustomPrompt="1"/>
          </p:nvPr>
        </p:nvSpPr>
        <p:spPr>
          <a:xfrm>
            <a:off x="5606016" y="3436559"/>
            <a:ext cx="2142744" cy="284034"/>
          </a:xfrm>
        </p:spPr>
        <p:txBody>
          <a:bodyPr>
            <a:normAutofit/>
          </a:bodyPr>
          <a:lstStyle>
            <a:lvl1pPr marL="0" indent="0" algn="ctr">
              <a:lnSpc>
                <a:spcPct val="100000"/>
              </a:lnSpc>
              <a:spcBef>
                <a:spcPts val="0"/>
              </a:spcBef>
              <a:buFontTx/>
              <a:buNone/>
              <a:defRPr sz="1430" b="1">
                <a:solidFill>
                  <a:schemeClr val="tx1"/>
                </a:solidFill>
              </a:defRPr>
            </a:lvl1pPr>
          </a:lstStyle>
          <a:p>
            <a:pPr lvl="0"/>
            <a:r>
              <a:rPr lang="en-US" dirty="0"/>
              <a:t>Topic subtitle</a:t>
            </a:r>
          </a:p>
        </p:txBody>
      </p:sp>
      <p:sp>
        <p:nvSpPr>
          <p:cNvPr id="36" name="Text Placeholder 2">
            <a:extLst>
              <a:ext uri="{FF2B5EF4-FFF2-40B4-BE49-F238E27FC236}">
                <a16:creationId xmlns:a16="http://schemas.microsoft.com/office/drawing/2014/main" id="{B3467A04-4927-4B5D-8A4E-FF22797B97ED}"/>
              </a:ext>
            </a:extLst>
          </p:cNvPr>
          <p:cNvSpPr>
            <a:spLocks noGrp="1"/>
          </p:cNvSpPr>
          <p:nvPr>
            <p:ph type="body" sz="quarter" idx="29" hasCustomPrompt="1"/>
          </p:nvPr>
        </p:nvSpPr>
        <p:spPr>
          <a:xfrm>
            <a:off x="8117941" y="3050796"/>
            <a:ext cx="2133600" cy="385763"/>
          </a:xfrm>
        </p:spPr>
        <p:txBody>
          <a:bodyPr/>
          <a:lstStyle>
            <a:lvl1pPr marL="0" indent="0" algn="ctr">
              <a:lnSpc>
                <a:spcPct val="100000"/>
              </a:lnSpc>
              <a:spcBef>
                <a:spcPts val="0"/>
              </a:spcBef>
              <a:buFontTx/>
              <a:buNone/>
              <a:defRPr sz="1730" b="1" cap="all" baseline="0">
                <a:solidFill>
                  <a:schemeClr val="accent2"/>
                </a:solidFill>
              </a:defRPr>
            </a:lvl1pPr>
          </a:lstStyle>
          <a:p>
            <a:pPr lvl="0"/>
            <a:r>
              <a:rPr lang="en-US" dirty="0"/>
              <a:t>TOPIC LEAD</a:t>
            </a:r>
          </a:p>
        </p:txBody>
      </p:sp>
      <p:sp>
        <p:nvSpPr>
          <p:cNvPr id="37" name="Text Placeholder 2">
            <a:extLst>
              <a:ext uri="{FF2B5EF4-FFF2-40B4-BE49-F238E27FC236}">
                <a16:creationId xmlns:a16="http://schemas.microsoft.com/office/drawing/2014/main" id="{E5F70FDE-E54E-4BF7-ADEC-EDB6AFB30F73}"/>
              </a:ext>
            </a:extLst>
          </p:cNvPr>
          <p:cNvSpPr>
            <a:spLocks noGrp="1"/>
          </p:cNvSpPr>
          <p:nvPr>
            <p:ph type="body" sz="quarter" idx="30" hasCustomPrompt="1"/>
          </p:nvPr>
        </p:nvSpPr>
        <p:spPr>
          <a:xfrm>
            <a:off x="8117940" y="3436559"/>
            <a:ext cx="2142744" cy="284034"/>
          </a:xfrm>
        </p:spPr>
        <p:txBody>
          <a:bodyPr>
            <a:normAutofit/>
          </a:bodyPr>
          <a:lstStyle>
            <a:lvl1pPr marL="0" indent="0" algn="ctr">
              <a:lnSpc>
                <a:spcPct val="100000"/>
              </a:lnSpc>
              <a:spcBef>
                <a:spcPts val="0"/>
              </a:spcBef>
              <a:buFontTx/>
              <a:buNone/>
              <a:defRPr sz="1430" b="1">
                <a:solidFill>
                  <a:schemeClr val="tx1"/>
                </a:solidFill>
              </a:defRPr>
            </a:lvl1pPr>
          </a:lstStyle>
          <a:p>
            <a:pPr lvl="0"/>
            <a:r>
              <a:rPr lang="en-US" dirty="0"/>
              <a:t>Topic subtitle</a:t>
            </a:r>
          </a:p>
        </p:txBody>
      </p:sp>
      <p:pic>
        <p:nvPicPr>
          <p:cNvPr id="25" name="Object 7" descr="preencoded.png">
            <a:extLst>
              <a:ext uri="{FF2B5EF4-FFF2-40B4-BE49-F238E27FC236}">
                <a16:creationId xmlns:a16="http://schemas.microsoft.com/office/drawing/2014/main" id="{DC1293D9-D7D2-47F0-831C-11384A96BE8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73014" y="1143502"/>
            <a:ext cx="1643350" cy="1941549"/>
          </a:xfrm>
          <a:prstGeom prst="rect">
            <a:avLst/>
          </a:prstGeom>
        </p:spPr>
      </p:pic>
      <p:pic>
        <p:nvPicPr>
          <p:cNvPr id="26" name="Object 4" descr="preencoded.png">
            <a:extLst>
              <a:ext uri="{FF2B5EF4-FFF2-40B4-BE49-F238E27FC236}">
                <a16:creationId xmlns:a16="http://schemas.microsoft.com/office/drawing/2014/main" id="{2B69E0A0-B450-4F26-BEC9-BAF1E421450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92327" y="1647440"/>
            <a:ext cx="1522247" cy="1513132"/>
          </a:xfrm>
          <a:prstGeom prst="rect">
            <a:avLst/>
          </a:prstGeom>
        </p:spPr>
      </p:pic>
      <p:pic>
        <p:nvPicPr>
          <p:cNvPr id="27" name="Object 5" descr="preencoded.png">
            <a:extLst>
              <a:ext uri="{FF2B5EF4-FFF2-40B4-BE49-F238E27FC236}">
                <a16:creationId xmlns:a16="http://schemas.microsoft.com/office/drawing/2014/main" id="{F17E7D07-7B93-4E3E-943F-C2EFE498EEF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797780" y="1283031"/>
            <a:ext cx="1768359" cy="1941549"/>
          </a:xfrm>
          <a:prstGeom prst="rect">
            <a:avLst/>
          </a:prstGeom>
        </p:spPr>
      </p:pic>
    </p:spTree>
    <p:extLst>
      <p:ext uri="{BB962C8B-B14F-4D97-AF65-F5344CB8AC3E}">
        <p14:creationId xmlns:p14="http://schemas.microsoft.com/office/powerpoint/2010/main" val="3345137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ption 8">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599" y="990939"/>
            <a:ext cx="9857591"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29" name="Text Placeholder 11">
            <a:extLst>
              <a:ext uri="{FF2B5EF4-FFF2-40B4-BE49-F238E27FC236}">
                <a16:creationId xmlns:a16="http://schemas.microsoft.com/office/drawing/2014/main" id="{806DF3C2-B9B7-4DEA-8158-122C73E2E7E4}"/>
              </a:ext>
            </a:extLst>
          </p:cNvPr>
          <p:cNvSpPr>
            <a:spLocks noGrp="1"/>
          </p:cNvSpPr>
          <p:nvPr>
            <p:ph type="body" sz="quarter" idx="16" hasCustomPrompt="1"/>
          </p:nvPr>
        </p:nvSpPr>
        <p:spPr>
          <a:xfrm>
            <a:off x="587692" y="1954691"/>
            <a:ext cx="5603557" cy="4537549"/>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22" name="Text Placeholder 2">
            <a:extLst>
              <a:ext uri="{FF2B5EF4-FFF2-40B4-BE49-F238E27FC236}">
                <a16:creationId xmlns:a16="http://schemas.microsoft.com/office/drawing/2014/main" id="{E57CC8CA-3AEF-4F73-AA90-7F15B0077BAA}"/>
              </a:ext>
            </a:extLst>
          </p:cNvPr>
          <p:cNvSpPr>
            <a:spLocks noGrp="1"/>
          </p:cNvSpPr>
          <p:nvPr>
            <p:ph type="body" sz="quarter" idx="24" hasCustomPrompt="1"/>
          </p:nvPr>
        </p:nvSpPr>
        <p:spPr>
          <a:xfrm>
            <a:off x="6708060" y="1954691"/>
            <a:ext cx="3416902" cy="776327"/>
          </a:xfrm>
          <a:solidFill>
            <a:schemeClr val="accent2"/>
          </a:solidFill>
          <a:ln>
            <a:solidFill>
              <a:schemeClr val="accent2"/>
            </a:solidFill>
          </a:ln>
        </p:spPr>
        <p:txBody>
          <a:bodyPr>
            <a:noAutofit/>
          </a:bodyPr>
          <a:lstStyle>
            <a:lvl1pPr marL="0" indent="0" algn="ctr">
              <a:lnSpc>
                <a:spcPct val="100000"/>
              </a:lnSpc>
              <a:spcBef>
                <a:spcPts val="0"/>
              </a:spcBef>
              <a:buFontTx/>
              <a:buNone/>
              <a:defRPr sz="2010" b="1" cap="all" baseline="0">
                <a:solidFill>
                  <a:schemeClr val="bg1"/>
                </a:solidFill>
              </a:defRPr>
            </a:lvl1pPr>
          </a:lstStyle>
          <a:p>
            <a:pPr lvl="0"/>
            <a:r>
              <a:rPr lang="en-US" dirty="0"/>
              <a:t>HEADLINE STATEMENT OR QUOTE CAN GO IN THIS BOX</a:t>
            </a:r>
          </a:p>
        </p:txBody>
      </p:sp>
      <p:pic>
        <p:nvPicPr>
          <p:cNvPr id="20" name="Picture 19" descr="Co-working space featuring an Energise branded notebook and laptops&#10;&#10;Description automatically generated">
            <a:extLst>
              <a:ext uri="{FF2B5EF4-FFF2-40B4-BE49-F238E27FC236}">
                <a16:creationId xmlns:a16="http://schemas.microsoft.com/office/drawing/2014/main" id="{0C29174C-3AC1-43CD-ABC1-C5BF6E2137A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08060" y="2742287"/>
            <a:ext cx="3416902" cy="2689249"/>
          </a:xfrm>
          <a:prstGeom prst="rect">
            <a:avLst/>
          </a:prstGeom>
        </p:spPr>
      </p:pic>
    </p:spTree>
    <p:extLst>
      <p:ext uri="{BB962C8B-B14F-4D97-AF65-F5344CB8AC3E}">
        <p14:creationId xmlns:p14="http://schemas.microsoft.com/office/powerpoint/2010/main" val="290483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ption 9">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599" y="990939"/>
            <a:ext cx="9782287"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29" name="Text Placeholder 11">
            <a:extLst>
              <a:ext uri="{FF2B5EF4-FFF2-40B4-BE49-F238E27FC236}">
                <a16:creationId xmlns:a16="http://schemas.microsoft.com/office/drawing/2014/main" id="{806DF3C2-B9B7-4DEA-8158-122C73E2E7E4}"/>
              </a:ext>
            </a:extLst>
          </p:cNvPr>
          <p:cNvSpPr>
            <a:spLocks noGrp="1"/>
          </p:cNvSpPr>
          <p:nvPr>
            <p:ph type="body" sz="quarter" idx="16" hasCustomPrompt="1"/>
          </p:nvPr>
        </p:nvSpPr>
        <p:spPr>
          <a:xfrm>
            <a:off x="1065363" y="2353436"/>
            <a:ext cx="2525362"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0" name="Text Placeholder 11">
            <a:extLst>
              <a:ext uri="{FF2B5EF4-FFF2-40B4-BE49-F238E27FC236}">
                <a16:creationId xmlns:a16="http://schemas.microsoft.com/office/drawing/2014/main" id="{729FE210-91C1-4F2A-9A7B-44EAD68BF2FE}"/>
              </a:ext>
            </a:extLst>
          </p:cNvPr>
          <p:cNvSpPr>
            <a:spLocks noGrp="1"/>
          </p:cNvSpPr>
          <p:nvPr>
            <p:ph type="body" sz="quarter" idx="17" hasCustomPrompt="1"/>
          </p:nvPr>
        </p:nvSpPr>
        <p:spPr>
          <a:xfrm>
            <a:off x="4335637" y="2353435"/>
            <a:ext cx="2525362"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1" name="Text Placeholder 11">
            <a:extLst>
              <a:ext uri="{FF2B5EF4-FFF2-40B4-BE49-F238E27FC236}">
                <a16:creationId xmlns:a16="http://schemas.microsoft.com/office/drawing/2014/main" id="{FA8DF0BE-E6AE-4CA4-9AE0-31226EC0EF46}"/>
              </a:ext>
            </a:extLst>
          </p:cNvPr>
          <p:cNvSpPr>
            <a:spLocks noGrp="1"/>
          </p:cNvSpPr>
          <p:nvPr>
            <p:ph type="body" sz="quarter" idx="18" hasCustomPrompt="1"/>
          </p:nvPr>
        </p:nvSpPr>
        <p:spPr>
          <a:xfrm>
            <a:off x="7605911" y="2353435"/>
            <a:ext cx="2525362"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66564109-2C29-4346-BEAE-457E6FC046B2}"/>
              </a:ext>
            </a:extLst>
          </p:cNvPr>
          <p:cNvSpPr>
            <a:spLocks noGrp="1"/>
          </p:cNvSpPr>
          <p:nvPr>
            <p:ph type="body" sz="quarter" idx="19" hasCustomPrompt="1"/>
          </p:nvPr>
        </p:nvSpPr>
        <p:spPr>
          <a:xfrm>
            <a:off x="1065361" y="4719894"/>
            <a:ext cx="2525362"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pic>
        <p:nvPicPr>
          <p:cNvPr id="14" name="Object 4" descr="preencoded.png">
            <a:extLst>
              <a:ext uri="{FF2B5EF4-FFF2-40B4-BE49-F238E27FC236}">
                <a16:creationId xmlns:a16="http://schemas.microsoft.com/office/drawing/2014/main" id="{4BA9181F-218A-49C5-86CA-174DECE231E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9600" y="1920447"/>
            <a:ext cx="455763" cy="428417"/>
          </a:xfrm>
          <a:prstGeom prst="rect">
            <a:avLst/>
          </a:prstGeom>
        </p:spPr>
      </p:pic>
      <p:pic>
        <p:nvPicPr>
          <p:cNvPr id="15" name="Object 4" descr="preencoded.png">
            <a:extLst>
              <a:ext uri="{FF2B5EF4-FFF2-40B4-BE49-F238E27FC236}">
                <a16:creationId xmlns:a16="http://schemas.microsoft.com/office/drawing/2014/main" id="{E0C2779E-B2B2-4FB0-902C-DB4504C23A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50150" y="4301099"/>
            <a:ext cx="455763" cy="428417"/>
          </a:xfrm>
          <a:prstGeom prst="rect">
            <a:avLst/>
          </a:prstGeom>
        </p:spPr>
      </p:pic>
      <p:pic>
        <p:nvPicPr>
          <p:cNvPr id="16" name="Object 4" descr="preencoded.png">
            <a:extLst>
              <a:ext uri="{FF2B5EF4-FFF2-40B4-BE49-F238E27FC236}">
                <a16:creationId xmlns:a16="http://schemas.microsoft.com/office/drawing/2014/main" id="{2B6AD0C4-023D-4707-934F-09CC7A47DB1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79874" y="4301100"/>
            <a:ext cx="455763" cy="428417"/>
          </a:xfrm>
          <a:prstGeom prst="rect">
            <a:avLst/>
          </a:prstGeom>
        </p:spPr>
      </p:pic>
      <p:pic>
        <p:nvPicPr>
          <p:cNvPr id="17" name="Object 4" descr="preencoded.png">
            <a:extLst>
              <a:ext uri="{FF2B5EF4-FFF2-40B4-BE49-F238E27FC236}">
                <a16:creationId xmlns:a16="http://schemas.microsoft.com/office/drawing/2014/main" id="{F90589E9-6BC9-4651-A7EC-570F433A96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9600" y="4301101"/>
            <a:ext cx="455763" cy="428417"/>
          </a:xfrm>
          <a:prstGeom prst="rect">
            <a:avLst/>
          </a:prstGeom>
        </p:spPr>
      </p:pic>
      <p:pic>
        <p:nvPicPr>
          <p:cNvPr id="18" name="Object 4" descr="preencoded.png">
            <a:extLst>
              <a:ext uri="{FF2B5EF4-FFF2-40B4-BE49-F238E27FC236}">
                <a16:creationId xmlns:a16="http://schemas.microsoft.com/office/drawing/2014/main" id="{DDE6D87E-BF09-41D1-A086-89586C60AE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79875" y="1906580"/>
            <a:ext cx="455763" cy="428417"/>
          </a:xfrm>
          <a:prstGeom prst="rect">
            <a:avLst/>
          </a:prstGeom>
        </p:spPr>
      </p:pic>
      <p:pic>
        <p:nvPicPr>
          <p:cNvPr id="19" name="Object 4" descr="preencoded.png">
            <a:extLst>
              <a:ext uri="{FF2B5EF4-FFF2-40B4-BE49-F238E27FC236}">
                <a16:creationId xmlns:a16="http://schemas.microsoft.com/office/drawing/2014/main" id="{E701ABE7-9B13-49E6-A50E-999A5482D95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50150" y="1917991"/>
            <a:ext cx="455763" cy="428417"/>
          </a:xfrm>
          <a:prstGeom prst="rect">
            <a:avLst/>
          </a:prstGeom>
        </p:spPr>
      </p:pic>
      <p:sp>
        <p:nvSpPr>
          <p:cNvPr id="20" name="Text Placeholder 11">
            <a:extLst>
              <a:ext uri="{FF2B5EF4-FFF2-40B4-BE49-F238E27FC236}">
                <a16:creationId xmlns:a16="http://schemas.microsoft.com/office/drawing/2014/main" id="{D9497C0C-1068-4600-844D-954B7F344308}"/>
              </a:ext>
            </a:extLst>
          </p:cNvPr>
          <p:cNvSpPr>
            <a:spLocks noGrp="1"/>
          </p:cNvSpPr>
          <p:nvPr>
            <p:ph type="body" sz="quarter" idx="20" hasCustomPrompt="1"/>
          </p:nvPr>
        </p:nvSpPr>
        <p:spPr>
          <a:xfrm>
            <a:off x="4335637" y="4719894"/>
            <a:ext cx="2525362"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21" name="Text Placeholder 11">
            <a:extLst>
              <a:ext uri="{FF2B5EF4-FFF2-40B4-BE49-F238E27FC236}">
                <a16:creationId xmlns:a16="http://schemas.microsoft.com/office/drawing/2014/main" id="{08DB1416-A609-43A8-ACD5-F6946CA45754}"/>
              </a:ext>
            </a:extLst>
          </p:cNvPr>
          <p:cNvSpPr>
            <a:spLocks noGrp="1"/>
          </p:cNvSpPr>
          <p:nvPr>
            <p:ph type="body" sz="quarter" idx="21" hasCustomPrompt="1"/>
          </p:nvPr>
        </p:nvSpPr>
        <p:spPr>
          <a:xfrm>
            <a:off x="7592021" y="4719893"/>
            <a:ext cx="2525362"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22" name="Text Placeholder 2">
            <a:extLst>
              <a:ext uri="{FF2B5EF4-FFF2-40B4-BE49-F238E27FC236}">
                <a16:creationId xmlns:a16="http://schemas.microsoft.com/office/drawing/2014/main" id="{310ADACB-B6EB-4ECB-96CC-41E16751F1CD}"/>
              </a:ext>
            </a:extLst>
          </p:cNvPr>
          <p:cNvSpPr>
            <a:spLocks noGrp="1"/>
          </p:cNvSpPr>
          <p:nvPr>
            <p:ph type="body" sz="quarter" idx="23" hasCustomPrompt="1"/>
          </p:nvPr>
        </p:nvSpPr>
        <p:spPr>
          <a:xfrm>
            <a:off x="1065360" y="1967877"/>
            <a:ext cx="2525361"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
        <p:nvSpPr>
          <p:cNvPr id="23" name="Text Placeholder 2">
            <a:extLst>
              <a:ext uri="{FF2B5EF4-FFF2-40B4-BE49-F238E27FC236}">
                <a16:creationId xmlns:a16="http://schemas.microsoft.com/office/drawing/2014/main" id="{763F3F12-B6C7-44BC-A5B3-B96B848C7FBC}"/>
              </a:ext>
            </a:extLst>
          </p:cNvPr>
          <p:cNvSpPr>
            <a:spLocks noGrp="1"/>
          </p:cNvSpPr>
          <p:nvPr>
            <p:ph type="body" sz="quarter" idx="24" hasCustomPrompt="1"/>
          </p:nvPr>
        </p:nvSpPr>
        <p:spPr>
          <a:xfrm>
            <a:off x="1061435" y="4340554"/>
            <a:ext cx="2525361"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
        <p:nvSpPr>
          <p:cNvPr id="33" name="Text Placeholder 2">
            <a:extLst>
              <a:ext uri="{FF2B5EF4-FFF2-40B4-BE49-F238E27FC236}">
                <a16:creationId xmlns:a16="http://schemas.microsoft.com/office/drawing/2014/main" id="{A123D0AA-4DA7-42C9-A9FE-C3CBA1BE9D9E}"/>
              </a:ext>
            </a:extLst>
          </p:cNvPr>
          <p:cNvSpPr>
            <a:spLocks noGrp="1"/>
          </p:cNvSpPr>
          <p:nvPr>
            <p:ph type="body" sz="quarter" idx="25" hasCustomPrompt="1"/>
          </p:nvPr>
        </p:nvSpPr>
        <p:spPr>
          <a:xfrm>
            <a:off x="4335638" y="1967876"/>
            <a:ext cx="2525361"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
        <p:nvSpPr>
          <p:cNvPr id="34" name="Text Placeholder 2">
            <a:extLst>
              <a:ext uri="{FF2B5EF4-FFF2-40B4-BE49-F238E27FC236}">
                <a16:creationId xmlns:a16="http://schemas.microsoft.com/office/drawing/2014/main" id="{5EF9B25F-BB7C-47A7-A63E-B52E464C0A22}"/>
              </a:ext>
            </a:extLst>
          </p:cNvPr>
          <p:cNvSpPr>
            <a:spLocks noGrp="1"/>
          </p:cNvSpPr>
          <p:nvPr>
            <p:ph type="body" sz="quarter" idx="26" hasCustomPrompt="1"/>
          </p:nvPr>
        </p:nvSpPr>
        <p:spPr>
          <a:xfrm>
            <a:off x="4337836" y="4337674"/>
            <a:ext cx="2525361"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
        <p:nvSpPr>
          <p:cNvPr id="35" name="Text Placeholder 2">
            <a:extLst>
              <a:ext uri="{FF2B5EF4-FFF2-40B4-BE49-F238E27FC236}">
                <a16:creationId xmlns:a16="http://schemas.microsoft.com/office/drawing/2014/main" id="{167F05D0-BBF4-4929-8474-D9A65A9AFD55}"/>
              </a:ext>
            </a:extLst>
          </p:cNvPr>
          <p:cNvSpPr>
            <a:spLocks noGrp="1"/>
          </p:cNvSpPr>
          <p:nvPr>
            <p:ph type="body" sz="quarter" idx="27" hasCustomPrompt="1"/>
          </p:nvPr>
        </p:nvSpPr>
        <p:spPr>
          <a:xfrm>
            <a:off x="7592021" y="4337674"/>
            <a:ext cx="2525361"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
        <p:nvSpPr>
          <p:cNvPr id="36" name="Text Placeholder 2">
            <a:extLst>
              <a:ext uri="{FF2B5EF4-FFF2-40B4-BE49-F238E27FC236}">
                <a16:creationId xmlns:a16="http://schemas.microsoft.com/office/drawing/2014/main" id="{3BD06DFD-7928-4C41-AE14-34B2B5F062C6}"/>
              </a:ext>
            </a:extLst>
          </p:cNvPr>
          <p:cNvSpPr>
            <a:spLocks noGrp="1"/>
          </p:cNvSpPr>
          <p:nvPr>
            <p:ph type="body" sz="quarter" idx="28" hasCustomPrompt="1"/>
          </p:nvPr>
        </p:nvSpPr>
        <p:spPr>
          <a:xfrm>
            <a:off x="7605912" y="1967875"/>
            <a:ext cx="2525361"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Tree>
    <p:extLst>
      <p:ext uri="{BB962C8B-B14F-4D97-AF65-F5344CB8AC3E}">
        <p14:creationId xmlns:p14="http://schemas.microsoft.com/office/powerpoint/2010/main" val="2258968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ption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C1091-05D5-4722-B833-D50E61E5096F}"/>
              </a:ext>
            </a:extLst>
          </p:cNvPr>
          <p:cNvSpPr/>
          <p:nvPr userDrawn="1"/>
        </p:nvSpPr>
        <p:spPr>
          <a:xfrm>
            <a:off x="609598" y="2697108"/>
            <a:ext cx="5581650" cy="300803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599" y="990939"/>
            <a:ext cx="9857591"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29" name="Text Placeholder 11">
            <a:extLst>
              <a:ext uri="{FF2B5EF4-FFF2-40B4-BE49-F238E27FC236}">
                <a16:creationId xmlns:a16="http://schemas.microsoft.com/office/drawing/2014/main" id="{806DF3C2-B9B7-4DEA-8158-122C73E2E7E4}"/>
              </a:ext>
            </a:extLst>
          </p:cNvPr>
          <p:cNvSpPr>
            <a:spLocks noGrp="1"/>
          </p:cNvSpPr>
          <p:nvPr>
            <p:ph type="body" sz="quarter" idx="16" hasCustomPrompt="1"/>
          </p:nvPr>
        </p:nvSpPr>
        <p:spPr>
          <a:xfrm>
            <a:off x="1565528" y="4399883"/>
            <a:ext cx="3669792" cy="1042374"/>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3" name="Text Placeholder 2">
            <a:extLst>
              <a:ext uri="{FF2B5EF4-FFF2-40B4-BE49-F238E27FC236}">
                <a16:creationId xmlns:a16="http://schemas.microsoft.com/office/drawing/2014/main" id="{A123D0AA-4DA7-42C9-A9FE-C3CBA1BE9D9E}"/>
              </a:ext>
            </a:extLst>
          </p:cNvPr>
          <p:cNvSpPr>
            <a:spLocks noGrp="1"/>
          </p:cNvSpPr>
          <p:nvPr>
            <p:ph type="body" sz="quarter" idx="25" hasCustomPrompt="1"/>
          </p:nvPr>
        </p:nvSpPr>
        <p:spPr>
          <a:xfrm>
            <a:off x="2137742" y="3816096"/>
            <a:ext cx="2525361" cy="385763"/>
          </a:xfrm>
        </p:spPr>
        <p:txBody>
          <a:bodyPr>
            <a:noAutofit/>
          </a:bodyPr>
          <a:lstStyle>
            <a:lvl1pPr marL="0" indent="0" algn="ctr">
              <a:lnSpc>
                <a:spcPct val="100000"/>
              </a:lnSpc>
              <a:spcBef>
                <a:spcPts val="0"/>
              </a:spcBef>
              <a:buFontTx/>
              <a:buNone/>
              <a:defRPr sz="2010" b="1" cap="all" baseline="0">
                <a:solidFill>
                  <a:schemeClr val="accent2"/>
                </a:solidFill>
              </a:defRPr>
            </a:lvl1pPr>
          </a:lstStyle>
          <a:p>
            <a:pPr lvl="0"/>
            <a:r>
              <a:rPr lang="en-US" dirty="0"/>
              <a:t>SUBHEADING</a:t>
            </a:r>
          </a:p>
        </p:txBody>
      </p:sp>
      <p:pic>
        <p:nvPicPr>
          <p:cNvPr id="14" name="Object 5" descr="preencoded.png">
            <a:extLst>
              <a:ext uri="{FF2B5EF4-FFF2-40B4-BE49-F238E27FC236}">
                <a16:creationId xmlns:a16="http://schemas.microsoft.com/office/drawing/2014/main" id="{FDF3AF56-6514-4E09-8C29-FC86EBB9BD3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88781" y="2544961"/>
            <a:ext cx="1423282" cy="1423282"/>
          </a:xfrm>
          <a:prstGeom prst="rect">
            <a:avLst/>
          </a:prstGeom>
        </p:spPr>
      </p:pic>
      <p:pic>
        <p:nvPicPr>
          <p:cNvPr id="15" name="Picture 14" descr="A picture containing text, person&#10;&#10;Description automatically generated">
            <a:extLst>
              <a:ext uri="{FF2B5EF4-FFF2-40B4-BE49-F238E27FC236}">
                <a16:creationId xmlns:a16="http://schemas.microsoft.com/office/drawing/2014/main" id="{27A04263-15D8-49A2-A06F-56758DD0B72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211798" y="2697108"/>
            <a:ext cx="3372644" cy="3008034"/>
          </a:xfrm>
          <a:prstGeom prst="rect">
            <a:avLst/>
          </a:prstGeom>
        </p:spPr>
      </p:pic>
    </p:spTree>
    <p:extLst>
      <p:ext uri="{BB962C8B-B14F-4D97-AF65-F5344CB8AC3E}">
        <p14:creationId xmlns:p14="http://schemas.microsoft.com/office/powerpoint/2010/main" val="3070383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599" y="990939"/>
            <a:ext cx="9771529"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22" name="Text Placeholder 2">
            <a:extLst>
              <a:ext uri="{FF2B5EF4-FFF2-40B4-BE49-F238E27FC236}">
                <a16:creationId xmlns:a16="http://schemas.microsoft.com/office/drawing/2014/main" id="{310ADACB-B6EB-4ECB-96CC-41E16751F1CD}"/>
              </a:ext>
            </a:extLst>
          </p:cNvPr>
          <p:cNvSpPr>
            <a:spLocks noGrp="1"/>
          </p:cNvSpPr>
          <p:nvPr>
            <p:ph type="body" sz="quarter" idx="23" hasCustomPrompt="1"/>
          </p:nvPr>
        </p:nvSpPr>
        <p:spPr>
          <a:xfrm>
            <a:off x="609600" y="1893801"/>
            <a:ext cx="9771528"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
        <p:nvSpPr>
          <p:cNvPr id="3" name="Table Placeholder 2">
            <a:extLst>
              <a:ext uri="{FF2B5EF4-FFF2-40B4-BE49-F238E27FC236}">
                <a16:creationId xmlns:a16="http://schemas.microsoft.com/office/drawing/2014/main" id="{5FA847BA-A6D4-42A2-9A8F-C464935E336A}"/>
              </a:ext>
            </a:extLst>
          </p:cNvPr>
          <p:cNvSpPr>
            <a:spLocks noGrp="1"/>
          </p:cNvSpPr>
          <p:nvPr>
            <p:ph type="tbl" sz="quarter" idx="24"/>
          </p:nvPr>
        </p:nvSpPr>
        <p:spPr>
          <a:xfrm>
            <a:off x="609600" y="2706688"/>
            <a:ext cx="9677400" cy="3586162"/>
          </a:xfrm>
        </p:spPr>
        <p:txBody>
          <a:bodyPr/>
          <a:lstStyle/>
          <a:p>
            <a:endParaRPr lang="en-GB"/>
          </a:p>
        </p:txBody>
      </p:sp>
    </p:spTree>
    <p:extLst>
      <p:ext uri="{BB962C8B-B14F-4D97-AF65-F5344CB8AC3E}">
        <p14:creationId xmlns:p14="http://schemas.microsoft.com/office/powerpoint/2010/main" val="928240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Object 3" descr="preencoded.png">
            <a:extLst>
              <a:ext uri="{FF2B5EF4-FFF2-40B4-BE49-F238E27FC236}">
                <a16:creationId xmlns:a16="http://schemas.microsoft.com/office/drawing/2014/main" id="{98CD0FD0-215E-4226-B869-D9F6CBBB5AF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2967757"/>
            <a:ext cx="10679695" cy="4268068"/>
          </a:xfrm>
          <a:prstGeom prst="rect">
            <a:avLst/>
          </a:prstGeom>
        </p:spPr>
      </p:pic>
      <p:sp>
        <p:nvSpPr>
          <p:cNvPr id="9" name="Object 5">
            <a:extLst>
              <a:ext uri="{FF2B5EF4-FFF2-40B4-BE49-F238E27FC236}">
                <a16:creationId xmlns:a16="http://schemas.microsoft.com/office/drawing/2014/main" id="{54B64C21-697B-428E-B0A7-8ED21736C044}"/>
              </a:ext>
            </a:extLst>
          </p:cNvPr>
          <p:cNvSpPr txBox="1"/>
          <p:nvPr userDrawn="1"/>
        </p:nvSpPr>
        <p:spPr>
          <a:xfrm>
            <a:off x="3242122" y="1976664"/>
            <a:ext cx="6848518" cy="1440210"/>
          </a:xfrm>
          <a:prstGeom prst="rect">
            <a:avLst/>
          </a:prstGeom>
          <a:noFill/>
        </p:spPr>
        <p:txBody>
          <a:bodyPr wrap="square" rtlCol="0" anchor="ctr"/>
          <a:lstStyle/>
          <a:p>
            <a:pPr algn="r">
              <a:lnSpc>
                <a:spcPts val="5697"/>
              </a:lnSpc>
            </a:pPr>
            <a:r>
              <a:rPr lang="en-GB" sz="4731" b="1" dirty="0">
                <a:solidFill>
                  <a:srgbClr val="F59C38"/>
                </a:solidFill>
                <a:latin typeface="Calibri" panose="020F0502020204030204" pitchFamily="34" charset="0"/>
                <a:ea typeface="Roboto" pitchFamily="34" charset="-122"/>
                <a:cs typeface="Calibri" panose="020F0502020204030204" pitchFamily="34" charset="0"/>
              </a:rPr>
              <a:t>THANK YOU FOR BEING</a:t>
            </a:r>
          </a:p>
          <a:p>
            <a:pPr algn="r">
              <a:lnSpc>
                <a:spcPts val="5697"/>
              </a:lnSpc>
            </a:pPr>
            <a:r>
              <a:rPr lang="en-GB" sz="4731" b="1" dirty="0">
                <a:solidFill>
                  <a:srgbClr val="F59C38"/>
                </a:solidFill>
                <a:latin typeface="Calibri" panose="020F0502020204030204" pitchFamily="34" charset="0"/>
                <a:ea typeface="Roboto" pitchFamily="34" charset="-122"/>
                <a:cs typeface="Calibri" panose="020F0502020204030204" pitchFamily="34" charset="0"/>
              </a:rPr>
              <a:t>A ZERO HERO</a:t>
            </a:r>
            <a:r>
              <a:rPr lang="en-GB" sz="4731" b="1" kern="1200" dirty="0">
                <a:solidFill>
                  <a:srgbClr val="F59C38"/>
                </a:solidFill>
                <a:latin typeface="Calibri" panose="020F0502020204030204" pitchFamily="34" charset="0"/>
                <a:ea typeface="Roboto" pitchFamily="34" charset="-122"/>
                <a:cs typeface="Calibri" panose="020F0502020204030204" pitchFamily="34" charset="0"/>
              </a:rPr>
              <a:t>™</a:t>
            </a:r>
            <a:r>
              <a:rPr lang="en-GB" sz="4731" b="1" dirty="0">
                <a:solidFill>
                  <a:srgbClr val="F59C38"/>
                </a:solidFill>
                <a:latin typeface="Calibri" panose="020F0502020204030204" pitchFamily="34" charset="0"/>
                <a:ea typeface="Roboto" pitchFamily="34" charset="-122"/>
                <a:cs typeface="Calibri" panose="020F0502020204030204" pitchFamily="34" charset="0"/>
              </a:rPr>
              <a:t>!</a:t>
            </a:r>
          </a:p>
        </p:txBody>
      </p:sp>
      <p:sp>
        <p:nvSpPr>
          <p:cNvPr id="10" name="Object 6">
            <a:extLst>
              <a:ext uri="{FF2B5EF4-FFF2-40B4-BE49-F238E27FC236}">
                <a16:creationId xmlns:a16="http://schemas.microsoft.com/office/drawing/2014/main" id="{AD216BE1-C0E9-43E9-84E3-32126639ED03}"/>
              </a:ext>
            </a:extLst>
          </p:cNvPr>
          <p:cNvSpPr txBox="1"/>
          <p:nvPr userDrawn="1"/>
        </p:nvSpPr>
        <p:spPr>
          <a:xfrm>
            <a:off x="6057900" y="3818951"/>
            <a:ext cx="4032740" cy="419302"/>
          </a:xfrm>
          <a:prstGeom prst="rect">
            <a:avLst/>
          </a:prstGeom>
          <a:noFill/>
        </p:spPr>
        <p:txBody>
          <a:bodyPr wrap="square" rtlCol="0" anchor="ctr"/>
          <a:lstStyle/>
          <a:p>
            <a:pPr algn="r">
              <a:buNone/>
            </a:pPr>
            <a:r>
              <a:rPr lang="en-GB" sz="2798" b="1" dirty="0">
                <a:solidFill>
                  <a:srgbClr val="333333"/>
                </a:solidFill>
                <a:latin typeface="Calibri" panose="020F0502020204030204" pitchFamily="34" charset="0"/>
                <a:ea typeface="Roboto" pitchFamily="34" charset="-122"/>
                <a:cs typeface="Calibri" panose="020F0502020204030204" pitchFamily="34" charset="0"/>
              </a:rPr>
              <a:t>Contact us anytime at gonetzero@energise.com</a:t>
            </a:r>
          </a:p>
          <a:p>
            <a:pPr algn="r">
              <a:buNone/>
            </a:pPr>
            <a:endParaRPr lang="en-GB" sz="1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8748129-138B-449C-99F6-851A20D5F7F5}"/>
              </a:ext>
            </a:extLst>
          </p:cNvPr>
          <p:cNvSpPr txBox="1"/>
          <p:nvPr userDrawn="1"/>
        </p:nvSpPr>
        <p:spPr>
          <a:xfrm>
            <a:off x="4213782" y="6918395"/>
            <a:ext cx="6478032" cy="269304"/>
          </a:xfrm>
          <a:prstGeom prst="rect">
            <a:avLst/>
          </a:prstGeom>
          <a:noFill/>
        </p:spPr>
        <p:txBody>
          <a:bodyPr wrap="square" rtlCol="0">
            <a:spAutoFit/>
          </a:bodyPr>
          <a:lstStyle/>
          <a:p>
            <a:r>
              <a:rPr lang="en-GB" sz="1150" dirty="0">
                <a:solidFill>
                  <a:schemeClr val="tx1">
                    <a:lumMod val="65000"/>
                    <a:lumOff val="35000"/>
                  </a:schemeClr>
                </a:solidFill>
                <a:latin typeface="Calibri" panose="020F0502020204030204" pitchFamily="34" charset="0"/>
                <a:cs typeface="Calibri" panose="020F0502020204030204" pitchFamily="34" charset="0"/>
              </a:rPr>
              <a:t>Zero Hero, the Energise logo, Net Zero Club and Sustemic </a:t>
            </a:r>
            <a:r>
              <a:rPr lang="en-GB" sz="1150" dirty="0">
                <a:solidFill>
                  <a:schemeClr val="tx1">
                    <a:lumMod val="65000"/>
                    <a:lumOff val="35000"/>
                  </a:schemeClr>
                </a:solidFill>
                <a:latin typeface="Calibri" panose="020F0502020204030204" pitchFamily="34" charset="0"/>
                <a:ea typeface="Calibri" panose="020F0502020204030204" pitchFamily="34" charset="0"/>
              </a:rPr>
              <a:t>are registered trademarks of Energise Ltd.</a:t>
            </a:r>
            <a:endParaRPr lang="en-GB" sz="115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9259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9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6612F-FC01-40A2-8346-A2C2DE6FD00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F30D0CB-66BF-4272-B693-4655E6A4CEA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EE96CED-8E9F-434E-AE8F-FDE0D67CCBE5}"/>
              </a:ext>
            </a:extLst>
          </p:cNvPr>
          <p:cNvSpPr>
            <a:spLocks noGrp="1"/>
          </p:cNvSpPr>
          <p:nvPr>
            <p:ph type="dt" sz="half" idx="10"/>
          </p:nvPr>
        </p:nvSpPr>
        <p:spPr/>
        <p:txBody>
          <a:bodyPr/>
          <a:lstStyle/>
          <a:p>
            <a:fld id="{28A3BE4D-F0CA-47B7-9094-D9A334E1AF28}" type="datetimeFigureOut">
              <a:rPr lang="de-AT" smtClean="0"/>
              <a:t>15.03.2023</a:t>
            </a:fld>
            <a:endParaRPr lang="de-AT" dirty="0"/>
          </a:p>
        </p:txBody>
      </p:sp>
      <p:sp>
        <p:nvSpPr>
          <p:cNvPr id="5" name="Fußzeilenplatzhalter 4">
            <a:extLst>
              <a:ext uri="{FF2B5EF4-FFF2-40B4-BE49-F238E27FC236}">
                <a16:creationId xmlns:a16="http://schemas.microsoft.com/office/drawing/2014/main" id="{B82DB00D-30EF-4DDF-9288-E94A741A1A78}"/>
              </a:ext>
            </a:extLst>
          </p:cNvPr>
          <p:cNvSpPr>
            <a:spLocks noGrp="1"/>
          </p:cNvSpPr>
          <p:nvPr>
            <p:ph type="ftr" sz="quarter" idx="11"/>
          </p:nvPr>
        </p:nvSpPr>
        <p:spPr/>
        <p:txBody>
          <a:bodyPr/>
          <a:lstStyle/>
          <a:p>
            <a:endParaRPr lang="de-AT" dirty="0"/>
          </a:p>
        </p:txBody>
      </p:sp>
      <p:sp>
        <p:nvSpPr>
          <p:cNvPr id="6" name="Foliennummernplatzhalter 5">
            <a:extLst>
              <a:ext uri="{FF2B5EF4-FFF2-40B4-BE49-F238E27FC236}">
                <a16:creationId xmlns:a16="http://schemas.microsoft.com/office/drawing/2014/main" id="{44000B8E-F851-482A-936D-2D6268230CD5}"/>
              </a:ext>
            </a:extLst>
          </p:cNvPr>
          <p:cNvSpPr>
            <a:spLocks noGrp="1"/>
          </p:cNvSpPr>
          <p:nvPr>
            <p:ph type="sldNum" sz="quarter" idx="12"/>
          </p:nvPr>
        </p:nvSpPr>
        <p:spPr/>
        <p:txBody>
          <a:bodyPr/>
          <a:lstStyle/>
          <a:p>
            <a:fld id="{AB6F10C1-8A0A-4EC9-BBD0-84CBFC6E1F35}" type="slidenum">
              <a:rPr lang="de-AT" smtClean="0"/>
              <a:t>‹#›</a:t>
            </a:fld>
            <a:endParaRPr lang="de-AT" dirty="0"/>
          </a:p>
        </p:txBody>
      </p:sp>
    </p:spTree>
    <p:extLst>
      <p:ext uri="{BB962C8B-B14F-4D97-AF65-F5344CB8AC3E}">
        <p14:creationId xmlns:p14="http://schemas.microsoft.com/office/powerpoint/2010/main" val="343518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DCC5F1-FF9E-4262-9260-5DE553E23AFA}"/>
              </a:ext>
            </a:extLst>
          </p:cNvPr>
          <p:cNvSpPr txBox="1"/>
          <p:nvPr userDrawn="1"/>
        </p:nvSpPr>
        <p:spPr>
          <a:xfrm>
            <a:off x="605522" y="943314"/>
            <a:ext cx="5406658" cy="621709"/>
          </a:xfrm>
          <a:prstGeom prst="rect">
            <a:avLst/>
          </a:prstGeom>
          <a:noFill/>
        </p:spPr>
        <p:txBody>
          <a:bodyPr wrap="square" rtlCol="0">
            <a:spAutoFit/>
          </a:bodyPr>
          <a:lstStyle/>
          <a:p>
            <a:r>
              <a:rPr lang="en-GB" sz="3440" b="1" cap="all" baseline="0" dirty="0">
                <a:solidFill>
                  <a:schemeClr val="accent2"/>
                </a:solidFill>
              </a:rPr>
              <a:t>introduction</a:t>
            </a:r>
          </a:p>
        </p:txBody>
      </p:sp>
      <p:sp>
        <p:nvSpPr>
          <p:cNvPr id="13" name="Text Placeholder 12">
            <a:extLst>
              <a:ext uri="{FF2B5EF4-FFF2-40B4-BE49-F238E27FC236}">
                <a16:creationId xmlns:a16="http://schemas.microsoft.com/office/drawing/2014/main" id="{9DAB9529-1CBB-4ECF-984B-45044701E9D9}"/>
              </a:ext>
            </a:extLst>
          </p:cNvPr>
          <p:cNvSpPr>
            <a:spLocks noGrp="1"/>
          </p:cNvSpPr>
          <p:nvPr>
            <p:ph type="body" sz="quarter" idx="15" hasCustomPrompt="1"/>
          </p:nvPr>
        </p:nvSpPr>
        <p:spPr>
          <a:xfrm>
            <a:off x="608013" y="1874203"/>
            <a:ext cx="7568248" cy="1524317"/>
          </a:xfrm>
        </p:spPr>
        <p:txBody>
          <a:bodyPr>
            <a:normAutofit/>
          </a:bodyPr>
          <a:lstStyle>
            <a:lvl1pPr marL="0" indent="0">
              <a:lnSpc>
                <a:spcPts val="1510"/>
              </a:lnSpc>
              <a:spcBef>
                <a:spcPts val="0"/>
              </a:spcBef>
              <a:buFontTx/>
              <a:buNone/>
              <a:defRPr sz="1200"/>
            </a:lvl1pPr>
            <a:lvl2pPr marL="482392" indent="0">
              <a:lnSpc>
                <a:spcPts val="1510"/>
              </a:lnSpc>
              <a:spcBef>
                <a:spcPts val="0"/>
              </a:spcBef>
              <a:buFontTx/>
              <a:buNone/>
              <a:defRPr sz="1200"/>
            </a:lvl2pPr>
            <a:lvl3pPr marL="964783" indent="0">
              <a:lnSpc>
                <a:spcPts val="1510"/>
              </a:lnSpc>
              <a:spcBef>
                <a:spcPts val="0"/>
              </a:spcBef>
              <a:buFontTx/>
              <a:buNone/>
              <a:defRPr sz="1200"/>
            </a:lvl3pPr>
            <a:lvl4pPr marL="1447175" indent="0">
              <a:lnSpc>
                <a:spcPts val="1510"/>
              </a:lnSpc>
              <a:spcBef>
                <a:spcPts val="0"/>
              </a:spcBef>
              <a:buFontTx/>
              <a:buNone/>
              <a:defRPr sz="1200"/>
            </a:lvl4pPr>
            <a:lvl5pPr marL="1929567" indent="0">
              <a:lnSpc>
                <a:spcPts val="1510"/>
              </a:lnSpc>
              <a:spcBef>
                <a:spcPts val="0"/>
              </a:spcBef>
              <a:buFontTx/>
              <a:buNone/>
              <a:defRPr sz="1200"/>
            </a:lvl5pPr>
          </a:lstStyle>
          <a:p>
            <a:pPr lvl="0"/>
            <a:r>
              <a:rPr lang="en-GB" sz="1200" dirty="0">
                <a:solidFill>
                  <a:srgbClr val="333333"/>
                </a:solidFill>
                <a:latin typeface="Calibri" panose="020F0502020204030204" pitchFamily="34" charset="0"/>
                <a:ea typeface="Roboto" pitchFamily="34" charset="-122"/>
                <a:cs typeface="Calibri" panose="020F0502020204030204" pitchFamily="34" charset="0"/>
              </a:rPr>
              <a:t>Brute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consulatu</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no, id pro vitae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causae</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latine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numquam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singulis</a:t>
            </a:r>
            <a:r>
              <a:rPr lang="en-GB" sz="1200" dirty="0">
                <a:solidFill>
                  <a:srgbClr val="333333"/>
                </a:solidFill>
                <a:latin typeface="Calibri" panose="020F0502020204030204" pitchFamily="34" charset="0"/>
                <a:ea typeface="Roboto" pitchFamily="34" charset="-122"/>
                <a:cs typeface="Calibri" panose="020F0502020204030204" pitchFamily="34" charset="0"/>
              </a:rPr>
              <a:t>, vis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quas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voluptaria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mea</a:t>
            </a:r>
            <a:r>
              <a:rPr lang="en-GB" sz="1200" dirty="0">
                <a:solidFill>
                  <a:srgbClr val="333333"/>
                </a:solidFill>
                <a:latin typeface="Calibri" panose="020F0502020204030204" pitchFamily="34" charset="0"/>
                <a:ea typeface="Roboto" pitchFamily="34" charset="-122"/>
                <a:cs typeface="Calibri" panose="020F0502020204030204" pitchFamily="34" charset="0"/>
              </a:rPr>
              <a:t> mundi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vocent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splendide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Usu</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nonumes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adipiscing</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aliquam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sensibus</a:t>
            </a:r>
            <a:r>
              <a:rPr lang="en-GB" sz="1200" dirty="0">
                <a:solidFill>
                  <a:srgbClr val="333333"/>
                </a:solidFill>
                <a:latin typeface="Calibri" panose="020F0502020204030204" pitchFamily="34" charset="0"/>
                <a:ea typeface="Roboto" pitchFamily="34" charset="-122"/>
                <a:cs typeface="Calibri" panose="020F0502020204030204" pitchFamily="34" charset="0"/>
              </a:rPr>
              <a:t> ne </a:t>
            </a:r>
            <a:r>
              <a:rPr lang="en-GB" sz="1200" dirty="0" err="1">
                <a:solidFill>
                  <a:srgbClr val="333333"/>
                </a:solidFill>
                <a:latin typeface="Calibri" panose="020F0502020204030204" pitchFamily="34" charset="0"/>
                <a:ea typeface="Roboto" pitchFamily="34" charset="-122"/>
                <a:cs typeface="Calibri" panose="020F0502020204030204" pitchFamily="34" charset="0"/>
              </a:rPr>
              <a:t>eum</a:t>
            </a:r>
            <a:r>
              <a:rPr lang="en-GB" sz="1200" dirty="0">
                <a:solidFill>
                  <a:srgbClr val="333333"/>
                </a:solidFill>
                <a:latin typeface="Calibri" panose="020F0502020204030204" pitchFamily="34" charset="0"/>
                <a:ea typeface="Roboto" pitchFamily="34" charset="-122"/>
                <a:cs typeface="Calibri" panose="020F0502020204030204" pitchFamily="34" charset="0"/>
              </a:rPr>
              <a:t>, pro ad labore </a:t>
            </a:r>
            <a:r>
              <a:rPr lang="en-GB" sz="1200" dirty="0" err="1">
                <a:solidFill>
                  <a:srgbClr val="333333"/>
                </a:solidFill>
                <a:latin typeface="Calibri" panose="020F0502020204030204" pitchFamily="34" charset="0"/>
                <a:ea typeface="Roboto" pitchFamily="34" charset="-122"/>
                <a:cs typeface="Calibri" panose="020F0502020204030204" pitchFamily="34" charset="0"/>
              </a:rPr>
              <a:t>timeam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percipitur</a:t>
            </a:r>
            <a:r>
              <a:rPr lang="en-GB" sz="1200" dirty="0">
                <a:solidFill>
                  <a:srgbClr val="333333"/>
                </a:solidFill>
                <a:latin typeface="Calibri" panose="020F0502020204030204" pitchFamily="34" charset="0"/>
                <a:ea typeface="Roboto" pitchFamily="34" charset="-122"/>
                <a:cs typeface="Calibri" panose="020F0502020204030204" pitchFamily="34" charset="0"/>
              </a:rPr>
              <a:t>. 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odio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discere</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endParaRPr lang="en-US" dirty="0"/>
          </a:p>
        </p:txBody>
      </p:sp>
      <p:sp>
        <p:nvSpPr>
          <p:cNvPr id="15" name="Text Placeholder 14">
            <a:extLst>
              <a:ext uri="{FF2B5EF4-FFF2-40B4-BE49-F238E27FC236}">
                <a16:creationId xmlns:a16="http://schemas.microsoft.com/office/drawing/2014/main" id="{D5AE45F7-CAAB-4BDE-84B8-89BEEC74572E}"/>
              </a:ext>
            </a:extLst>
          </p:cNvPr>
          <p:cNvSpPr>
            <a:spLocks noGrp="1"/>
          </p:cNvSpPr>
          <p:nvPr>
            <p:ph type="body" sz="quarter" idx="16" hasCustomPrompt="1"/>
          </p:nvPr>
        </p:nvSpPr>
        <p:spPr>
          <a:xfrm>
            <a:off x="663575" y="4714775"/>
            <a:ext cx="2270125" cy="316534"/>
          </a:xfrm>
        </p:spPr>
        <p:txBody>
          <a:bodyPr>
            <a:noAutofit/>
          </a:bodyPr>
          <a:lstStyle>
            <a:lvl1pPr marL="0" indent="0">
              <a:buNone/>
              <a:defRPr sz="1200" b="1" cap="all" baseline="0">
                <a:solidFill>
                  <a:schemeClr val="accent2"/>
                </a:solidFill>
              </a:defRPr>
            </a:lvl1pPr>
            <a:lvl2pPr marL="482392" indent="0">
              <a:buNone/>
              <a:defRPr sz="1200" b="1" cap="all" baseline="0">
                <a:solidFill>
                  <a:schemeClr val="accent2"/>
                </a:solidFill>
              </a:defRPr>
            </a:lvl2pPr>
            <a:lvl3pPr marL="964783" indent="0">
              <a:buNone/>
              <a:defRPr sz="1200" b="1" cap="all" baseline="0">
                <a:solidFill>
                  <a:schemeClr val="accent2"/>
                </a:solidFill>
              </a:defRPr>
            </a:lvl3pPr>
            <a:lvl4pPr marL="1447175" indent="0">
              <a:buNone/>
              <a:defRPr sz="1200" b="1" cap="all" baseline="0">
                <a:solidFill>
                  <a:schemeClr val="accent2"/>
                </a:solidFill>
              </a:defRPr>
            </a:lvl4pPr>
            <a:lvl5pPr marL="1929567" indent="0">
              <a:buNone/>
              <a:defRPr sz="1200" b="1" cap="all" baseline="0">
                <a:solidFill>
                  <a:schemeClr val="accent2"/>
                </a:solidFill>
              </a:defRPr>
            </a:lvl5pPr>
          </a:lstStyle>
          <a:p>
            <a:pPr lvl="0"/>
            <a:r>
              <a:rPr lang="en-US" dirty="0"/>
              <a:t>Name of author</a:t>
            </a:r>
            <a:endParaRPr lang="en-GB" dirty="0"/>
          </a:p>
        </p:txBody>
      </p:sp>
      <p:sp>
        <p:nvSpPr>
          <p:cNvPr id="16" name="Text Placeholder 14">
            <a:extLst>
              <a:ext uri="{FF2B5EF4-FFF2-40B4-BE49-F238E27FC236}">
                <a16:creationId xmlns:a16="http://schemas.microsoft.com/office/drawing/2014/main" id="{667F21D1-C422-4579-B63C-282DF512B5CC}"/>
              </a:ext>
            </a:extLst>
          </p:cNvPr>
          <p:cNvSpPr>
            <a:spLocks noGrp="1"/>
          </p:cNvSpPr>
          <p:nvPr>
            <p:ph type="body" sz="quarter" idx="17" hasCustomPrompt="1"/>
          </p:nvPr>
        </p:nvSpPr>
        <p:spPr>
          <a:xfrm>
            <a:off x="663575" y="5052999"/>
            <a:ext cx="2270125" cy="316534"/>
          </a:xfrm>
        </p:spPr>
        <p:txBody>
          <a:bodyPr>
            <a:noAutofit/>
          </a:bodyPr>
          <a:lstStyle>
            <a:lvl1pPr marL="0" indent="0">
              <a:buNone/>
              <a:defRPr sz="1200" b="1" i="1" cap="all" baseline="0">
                <a:solidFill>
                  <a:schemeClr val="tx1"/>
                </a:solidFill>
              </a:defRPr>
            </a:lvl1pPr>
            <a:lvl2pPr marL="482392" indent="0">
              <a:buNone/>
              <a:defRPr sz="1200" b="1" cap="all" baseline="0">
                <a:solidFill>
                  <a:schemeClr val="accent2"/>
                </a:solidFill>
              </a:defRPr>
            </a:lvl2pPr>
            <a:lvl3pPr marL="964783" indent="0">
              <a:buNone/>
              <a:defRPr sz="1200" b="1" cap="all" baseline="0">
                <a:solidFill>
                  <a:schemeClr val="accent2"/>
                </a:solidFill>
              </a:defRPr>
            </a:lvl3pPr>
            <a:lvl4pPr marL="1447175" indent="0">
              <a:buNone/>
              <a:defRPr sz="1200" b="1" cap="all" baseline="0">
                <a:solidFill>
                  <a:schemeClr val="accent2"/>
                </a:solidFill>
              </a:defRPr>
            </a:lvl4pPr>
            <a:lvl5pPr marL="1929567" indent="0">
              <a:buNone/>
              <a:defRPr sz="1200" b="1" cap="all" baseline="0">
                <a:solidFill>
                  <a:schemeClr val="accent2"/>
                </a:solidFill>
              </a:defRPr>
            </a:lvl5pPr>
          </a:lstStyle>
          <a:p>
            <a:pPr lvl="0"/>
            <a:r>
              <a:rPr lang="en-US" dirty="0"/>
              <a:t>Title</a:t>
            </a:r>
            <a:endParaRPr lang="en-GB" dirty="0"/>
          </a:p>
        </p:txBody>
      </p:sp>
      <p:pic>
        <p:nvPicPr>
          <p:cNvPr id="3" name="Picture 2" descr="Diagram&#10;&#10;Description automatically generated with low confidence">
            <a:extLst>
              <a:ext uri="{FF2B5EF4-FFF2-40B4-BE49-F238E27FC236}">
                <a16:creationId xmlns:a16="http://schemas.microsoft.com/office/drawing/2014/main" id="{42FEFEF2-D4C5-440D-A227-850E5D319B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43" b="30444"/>
          <a:stretch/>
        </p:blipFill>
        <p:spPr>
          <a:xfrm>
            <a:off x="5174345" y="4879055"/>
            <a:ext cx="5342636" cy="2356770"/>
          </a:xfrm>
          <a:prstGeom prst="rect">
            <a:avLst/>
          </a:prstGeom>
        </p:spPr>
      </p:pic>
    </p:spTree>
    <p:extLst>
      <p:ext uri="{BB962C8B-B14F-4D97-AF65-F5344CB8AC3E}">
        <p14:creationId xmlns:p14="http://schemas.microsoft.com/office/powerpoint/2010/main" val="1938370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16ECEE-F1B6-42F5-B266-057FBCD77B9E}"/>
              </a:ext>
            </a:extLst>
          </p:cNvPr>
          <p:cNvSpPr txBox="1"/>
          <p:nvPr userDrawn="1"/>
        </p:nvSpPr>
        <p:spPr>
          <a:xfrm>
            <a:off x="605522" y="943314"/>
            <a:ext cx="5406658" cy="621709"/>
          </a:xfrm>
          <a:prstGeom prst="rect">
            <a:avLst/>
          </a:prstGeom>
          <a:noFill/>
        </p:spPr>
        <p:txBody>
          <a:bodyPr wrap="square" rtlCol="0">
            <a:spAutoFit/>
          </a:bodyPr>
          <a:lstStyle/>
          <a:p>
            <a:r>
              <a:rPr lang="en-GB" sz="3440" b="1" cap="all" baseline="0" dirty="0">
                <a:solidFill>
                  <a:schemeClr val="accent2"/>
                </a:solidFill>
              </a:rPr>
              <a:t>contents</a:t>
            </a:r>
          </a:p>
        </p:txBody>
      </p:sp>
      <p:sp>
        <p:nvSpPr>
          <p:cNvPr id="9" name="Text Placeholder 8">
            <a:extLst>
              <a:ext uri="{FF2B5EF4-FFF2-40B4-BE49-F238E27FC236}">
                <a16:creationId xmlns:a16="http://schemas.microsoft.com/office/drawing/2014/main" id="{222DAACE-A38C-4618-8FA0-0B7FD8F69C0D}"/>
              </a:ext>
            </a:extLst>
          </p:cNvPr>
          <p:cNvSpPr>
            <a:spLocks noGrp="1"/>
          </p:cNvSpPr>
          <p:nvPr>
            <p:ph type="body" sz="quarter" idx="13" hasCustomPrompt="1"/>
          </p:nvPr>
        </p:nvSpPr>
        <p:spPr>
          <a:xfrm>
            <a:off x="735013" y="1660525"/>
            <a:ext cx="7225646" cy="4062543"/>
          </a:xfrm>
        </p:spPr>
        <p:txBody>
          <a:bodyPr>
            <a:normAutofit/>
          </a:bodyPr>
          <a:lstStyle>
            <a:lvl1pPr marL="452438" indent="-452438">
              <a:lnSpc>
                <a:spcPct val="110000"/>
              </a:lnSpc>
              <a:spcBef>
                <a:spcPts val="600"/>
              </a:spcBef>
              <a:spcAft>
                <a:spcPts val="600"/>
              </a:spcAft>
              <a:buClr>
                <a:schemeClr val="accent2"/>
              </a:buClr>
              <a:buFont typeface="+mj-lt"/>
              <a:buAutoNum type="arabicPeriod"/>
              <a:defRPr sz="1400" b="1"/>
            </a:lvl1pPr>
            <a:lvl2pPr>
              <a:lnSpc>
                <a:spcPct val="110000"/>
              </a:lnSpc>
              <a:spcBef>
                <a:spcPts val="600"/>
              </a:spcBef>
              <a:spcAft>
                <a:spcPts val="600"/>
              </a:spcAft>
              <a:defRPr sz="1200"/>
            </a:lvl2pPr>
            <a:lvl3pPr>
              <a:lnSpc>
                <a:spcPct val="110000"/>
              </a:lnSpc>
              <a:spcBef>
                <a:spcPts val="600"/>
              </a:spcBef>
              <a:spcAft>
                <a:spcPts val="600"/>
              </a:spcAft>
              <a:defRPr sz="1200"/>
            </a:lvl3pPr>
            <a:lvl4pPr>
              <a:lnSpc>
                <a:spcPct val="110000"/>
              </a:lnSpc>
              <a:spcBef>
                <a:spcPts val="600"/>
              </a:spcBef>
              <a:spcAft>
                <a:spcPts val="600"/>
              </a:spcAft>
              <a:defRPr sz="1200"/>
            </a:lvl4pPr>
            <a:lvl5pPr>
              <a:lnSpc>
                <a:spcPct val="110000"/>
              </a:lnSpc>
              <a:spcBef>
                <a:spcPts val="600"/>
              </a:spcBef>
              <a:spcAft>
                <a:spcPts val="600"/>
              </a:spcAft>
              <a:defRPr sz="1200"/>
            </a:lvl5pPr>
          </a:lstStyle>
          <a:p>
            <a:pPr lvl="0"/>
            <a:r>
              <a:rPr lang="en-US" dirty="0"/>
              <a:t>Title of the page</a:t>
            </a:r>
          </a:p>
          <a:p>
            <a:pPr lvl="0"/>
            <a:r>
              <a:rPr lang="en-US" dirty="0"/>
              <a:t>Title of the page</a:t>
            </a:r>
          </a:p>
          <a:p>
            <a:pPr lvl="0"/>
            <a:r>
              <a:rPr lang="en-US" dirty="0"/>
              <a:t>Title of the page</a:t>
            </a:r>
          </a:p>
          <a:p>
            <a:pPr lvl="0"/>
            <a:r>
              <a:rPr lang="en-US" dirty="0"/>
              <a:t>Title of the page</a:t>
            </a:r>
          </a:p>
          <a:p>
            <a:pPr lvl="0"/>
            <a:r>
              <a:rPr lang="en-US" dirty="0"/>
              <a:t>Title of the page</a:t>
            </a:r>
          </a:p>
          <a:p>
            <a:pPr lvl="0"/>
            <a:r>
              <a:rPr lang="en-US" dirty="0"/>
              <a:t>Title of the page</a:t>
            </a:r>
          </a:p>
          <a:p>
            <a:pPr lvl="0"/>
            <a:r>
              <a:rPr lang="en-US" dirty="0"/>
              <a:t>Title of the page</a:t>
            </a:r>
          </a:p>
          <a:p>
            <a:pPr lvl="0"/>
            <a:r>
              <a:rPr lang="en-US" dirty="0"/>
              <a:t>Title of the page</a:t>
            </a:r>
          </a:p>
          <a:p>
            <a:pPr lvl="0"/>
            <a:r>
              <a:rPr lang="en-US" dirty="0"/>
              <a:t>Title of the page</a:t>
            </a:r>
          </a:p>
          <a:p>
            <a:pPr lvl="0"/>
            <a:r>
              <a:rPr lang="en-US" dirty="0"/>
              <a:t>Title of the page</a:t>
            </a:r>
          </a:p>
          <a:p>
            <a:pPr lvl="0"/>
            <a:endParaRPr lang="en-US" dirty="0"/>
          </a:p>
          <a:p>
            <a:pPr lvl="0"/>
            <a:endParaRPr lang="en-US" dirty="0"/>
          </a:p>
        </p:txBody>
      </p:sp>
      <p:pic>
        <p:nvPicPr>
          <p:cNvPr id="11" name="Object 4" descr="preencoded.png">
            <a:extLst>
              <a:ext uri="{FF2B5EF4-FFF2-40B4-BE49-F238E27FC236}">
                <a16:creationId xmlns:a16="http://schemas.microsoft.com/office/drawing/2014/main" id="{487248C0-9B24-4400-82FD-335707D904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28831" y="4526316"/>
            <a:ext cx="6562982" cy="2709509"/>
          </a:xfrm>
          <a:prstGeom prst="rect">
            <a:avLst/>
          </a:prstGeom>
        </p:spPr>
      </p:pic>
    </p:spTree>
    <p:extLst>
      <p:ext uri="{BB962C8B-B14F-4D97-AF65-F5344CB8AC3E}">
        <p14:creationId xmlns:p14="http://schemas.microsoft.com/office/powerpoint/2010/main" val="575334081"/>
      </p:ext>
    </p:extLst>
  </p:cSld>
  <p:clrMapOvr>
    <a:masterClrMapping/>
  </p:clrMapOvr>
  <p:extLst>
    <p:ext uri="{DCECCB84-F9BA-43D5-87BE-67443E8EF086}">
      <p15:sldGuideLst xmlns:p15="http://schemas.microsoft.com/office/powerpoint/2012/main">
        <p15:guide id="1" orient="horz" pos="2279" userDrawn="1">
          <p15:clr>
            <a:srgbClr val="FBAE40"/>
          </p15:clr>
        </p15:guide>
        <p15:guide id="2" pos="336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Object 8" descr="preencoded.png">
            <a:extLst>
              <a:ext uri="{FF2B5EF4-FFF2-40B4-BE49-F238E27FC236}">
                <a16:creationId xmlns:a16="http://schemas.microsoft.com/office/drawing/2014/main" id="{1E90D8AA-D98C-412D-BA99-BAB01D5469F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01126" y="4139120"/>
            <a:ext cx="4749047" cy="3196850"/>
          </a:xfrm>
          <a:prstGeom prst="rect">
            <a:avLst/>
          </a:prstGeom>
        </p:spPr>
      </p:pic>
      <p:sp>
        <p:nvSpPr>
          <p:cNvPr id="16" name="Text Placeholder 15">
            <a:extLst>
              <a:ext uri="{FF2B5EF4-FFF2-40B4-BE49-F238E27FC236}">
                <a16:creationId xmlns:a16="http://schemas.microsoft.com/office/drawing/2014/main" id="{731B6CDD-7B65-440C-99BE-0729B4FD0D88}"/>
              </a:ext>
            </a:extLst>
          </p:cNvPr>
          <p:cNvSpPr>
            <a:spLocks noGrp="1"/>
          </p:cNvSpPr>
          <p:nvPr>
            <p:ph type="body" sz="quarter" idx="10" hasCustomPrompt="1"/>
          </p:nvPr>
        </p:nvSpPr>
        <p:spPr>
          <a:xfrm>
            <a:off x="667313" y="2200494"/>
            <a:ext cx="8779939" cy="657225"/>
          </a:xfrm>
        </p:spPr>
        <p:txBody>
          <a:bodyPr>
            <a:noAutofit/>
          </a:bodyPr>
          <a:lstStyle>
            <a:lvl1pPr marL="0" indent="0">
              <a:buFontTx/>
              <a:buNone/>
              <a:defRPr sz="3440" b="1" cap="all" baseline="0">
                <a:solidFill>
                  <a:schemeClr val="accent2"/>
                </a:solidFill>
              </a:defRPr>
            </a:lvl1pPr>
            <a:lvl2pPr>
              <a:defRPr sz="3440" b="1" cap="all" baseline="0">
                <a:solidFill>
                  <a:schemeClr val="accent2"/>
                </a:solidFill>
              </a:defRPr>
            </a:lvl2pPr>
            <a:lvl3pPr>
              <a:defRPr sz="3440" b="1" cap="all" baseline="0">
                <a:solidFill>
                  <a:schemeClr val="accent2"/>
                </a:solidFill>
              </a:defRPr>
            </a:lvl3pPr>
            <a:lvl4pPr>
              <a:defRPr sz="3440" b="1" cap="all" baseline="0">
                <a:solidFill>
                  <a:schemeClr val="accent2"/>
                </a:solidFill>
              </a:defRPr>
            </a:lvl4pPr>
            <a:lvl5pPr>
              <a:defRPr sz="3440" b="1" cap="all" baseline="0">
                <a:solidFill>
                  <a:schemeClr val="accent2"/>
                </a:solidFill>
              </a:defRPr>
            </a:lvl5pPr>
          </a:lstStyle>
          <a:p>
            <a:pPr lvl="0"/>
            <a:r>
              <a:rPr lang="en-US" dirty="0"/>
              <a:t>Section heading</a:t>
            </a:r>
            <a:endParaRPr lang="en-GB" dirty="0"/>
          </a:p>
        </p:txBody>
      </p:sp>
      <p:sp>
        <p:nvSpPr>
          <p:cNvPr id="18" name="Text Placeholder 17">
            <a:extLst>
              <a:ext uri="{FF2B5EF4-FFF2-40B4-BE49-F238E27FC236}">
                <a16:creationId xmlns:a16="http://schemas.microsoft.com/office/drawing/2014/main" id="{3B1A05FF-AA82-4F6C-B02D-DDB0E1AA2165}"/>
              </a:ext>
            </a:extLst>
          </p:cNvPr>
          <p:cNvSpPr>
            <a:spLocks noGrp="1"/>
          </p:cNvSpPr>
          <p:nvPr>
            <p:ph type="body" sz="quarter" idx="11" hasCustomPrompt="1"/>
          </p:nvPr>
        </p:nvSpPr>
        <p:spPr>
          <a:xfrm>
            <a:off x="667314" y="286090"/>
            <a:ext cx="657225" cy="657224"/>
          </a:xfrm>
        </p:spPr>
        <p:txBody>
          <a:bodyPr>
            <a:noAutofit/>
          </a:bodyPr>
          <a:lstStyle>
            <a:lvl1pPr marL="0" indent="0">
              <a:buNone/>
              <a:defRPr sz="3440" b="1">
                <a:solidFill>
                  <a:schemeClr val="bg2"/>
                </a:solidFill>
              </a:defRPr>
            </a:lvl1pPr>
          </a:lstStyle>
          <a:p>
            <a:pPr lvl="0"/>
            <a:r>
              <a:rPr lang="en-US" sz="3440" b="1" dirty="0"/>
              <a:t>01</a:t>
            </a:r>
            <a:endParaRPr lang="en-GB" dirty="0"/>
          </a:p>
        </p:txBody>
      </p:sp>
      <p:sp>
        <p:nvSpPr>
          <p:cNvPr id="8" name="Text Placeholder 7">
            <a:extLst>
              <a:ext uri="{FF2B5EF4-FFF2-40B4-BE49-F238E27FC236}">
                <a16:creationId xmlns:a16="http://schemas.microsoft.com/office/drawing/2014/main" id="{DD672440-DC76-4C0B-9FAB-DBAD499EA3A1}"/>
              </a:ext>
            </a:extLst>
          </p:cNvPr>
          <p:cNvSpPr>
            <a:spLocks noGrp="1"/>
          </p:cNvSpPr>
          <p:nvPr>
            <p:ph type="body" sz="quarter" idx="14" hasCustomPrompt="1"/>
          </p:nvPr>
        </p:nvSpPr>
        <p:spPr>
          <a:xfrm>
            <a:off x="667315" y="3384422"/>
            <a:ext cx="6314398" cy="466979"/>
          </a:xfrm>
        </p:spPr>
        <p:txBody>
          <a:bodyPr>
            <a:noAutofit/>
          </a:bodyPr>
          <a:lstStyle>
            <a:lvl1pPr marL="0" indent="0">
              <a:buNone/>
              <a:defRPr sz="1800" b="1" cap="all" baseline="0">
                <a:solidFill>
                  <a:schemeClr val="tx1"/>
                </a:solidFill>
              </a:defRPr>
            </a:lvl1pPr>
            <a:lvl2pPr marL="482392" indent="0">
              <a:buNone/>
              <a:defRPr sz="1800" b="1">
                <a:solidFill>
                  <a:schemeClr val="tx1"/>
                </a:solidFill>
              </a:defRPr>
            </a:lvl2pPr>
            <a:lvl3pPr marL="964783" indent="0">
              <a:buNone/>
              <a:defRPr sz="1800" b="1">
                <a:solidFill>
                  <a:schemeClr val="tx1"/>
                </a:solidFill>
              </a:defRPr>
            </a:lvl3pPr>
            <a:lvl4pPr marL="1447175" indent="0">
              <a:buNone/>
              <a:defRPr sz="1800" b="1">
                <a:solidFill>
                  <a:schemeClr val="tx1"/>
                </a:solidFill>
              </a:defRPr>
            </a:lvl4pPr>
            <a:lvl5pPr marL="1929567" indent="0">
              <a:buNone/>
              <a:defRPr sz="1800" b="1">
                <a:solidFill>
                  <a:schemeClr val="tx1"/>
                </a:solidFill>
              </a:defRPr>
            </a:lvl5pPr>
          </a:lstStyle>
          <a:p>
            <a:pPr lvl="0"/>
            <a:r>
              <a:rPr lang="en-US" dirty="0"/>
              <a:t>SECTION SUB-HEADING</a:t>
            </a:r>
            <a:endParaRPr lang="en-GB" dirty="0"/>
          </a:p>
        </p:txBody>
      </p:sp>
    </p:spTree>
    <p:extLst>
      <p:ext uri="{BB962C8B-B14F-4D97-AF65-F5344CB8AC3E}">
        <p14:creationId xmlns:p14="http://schemas.microsoft.com/office/powerpoint/2010/main" val="240105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text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600" y="990939"/>
            <a:ext cx="9723120"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29" name="Text Placeholder 11">
            <a:extLst>
              <a:ext uri="{FF2B5EF4-FFF2-40B4-BE49-F238E27FC236}">
                <a16:creationId xmlns:a16="http://schemas.microsoft.com/office/drawing/2014/main" id="{806DF3C2-B9B7-4DEA-8158-122C73E2E7E4}"/>
              </a:ext>
            </a:extLst>
          </p:cNvPr>
          <p:cNvSpPr>
            <a:spLocks noGrp="1"/>
          </p:cNvSpPr>
          <p:nvPr>
            <p:ph type="body" sz="quarter" idx="16" hasCustomPrompt="1"/>
          </p:nvPr>
        </p:nvSpPr>
        <p:spPr>
          <a:xfrm>
            <a:off x="609600" y="2536316"/>
            <a:ext cx="9723120" cy="3288412"/>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22" name="Text Placeholder 2">
            <a:extLst>
              <a:ext uri="{FF2B5EF4-FFF2-40B4-BE49-F238E27FC236}">
                <a16:creationId xmlns:a16="http://schemas.microsoft.com/office/drawing/2014/main" id="{310ADACB-B6EB-4ECB-96CC-41E16751F1CD}"/>
              </a:ext>
            </a:extLst>
          </p:cNvPr>
          <p:cNvSpPr>
            <a:spLocks noGrp="1"/>
          </p:cNvSpPr>
          <p:nvPr>
            <p:ph type="body" sz="quarter" idx="23" hasCustomPrompt="1"/>
          </p:nvPr>
        </p:nvSpPr>
        <p:spPr>
          <a:xfrm>
            <a:off x="609600" y="1893801"/>
            <a:ext cx="9723120" cy="385763"/>
          </a:xfrm>
        </p:spPr>
        <p:txBody>
          <a:bodyPr/>
          <a:lstStyle>
            <a:lvl1pPr marL="0" indent="0" algn="l">
              <a:lnSpc>
                <a:spcPct val="100000"/>
              </a:lnSpc>
              <a:spcBef>
                <a:spcPts val="0"/>
              </a:spcBef>
              <a:buFontTx/>
              <a:buNone/>
              <a:defRPr sz="1730" b="1" cap="all" baseline="0">
                <a:solidFill>
                  <a:schemeClr val="tx1"/>
                </a:solidFill>
              </a:defRPr>
            </a:lvl1pPr>
          </a:lstStyle>
          <a:p>
            <a:pPr lvl="0"/>
            <a:r>
              <a:rPr lang="en-US" dirty="0"/>
              <a:t>SUBHEADING</a:t>
            </a:r>
          </a:p>
        </p:txBody>
      </p:sp>
    </p:spTree>
    <p:extLst>
      <p:ext uri="{BB962C8B-B14F-4D97-AF65-F5344CB8AC3E}">
        <p14:creationId xmlns:p14="http://schemas.microsoft.com/office/powerpoint/2010/main" val="312862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8738AF-62A4-42BB-ABBC-34850D71483B}"/>
              </a:ext>
            </a:extLst>
          </p:cNvPr>
          <p:cNvSpPr>
            <a:spLocks noGrp="1"/>
          </p:cNvSpPr>
          <p:nvPr>
            <p:ph type="body" sz="quarter" idx="13" hasCustomPrompt="1"/>
          </p:nvPr>
        </p:nvSpPr>
        <p:spPr>
          <a:xfrm>
            <a:off x="609599" y="990939"/>
            <a:ext cx="9846833"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8" name="Text Placeholder 9">
            <a:extLst>
              <a:ext uri="{FF2B5EF4-FFF2-40B4-BE49-F238E27FC236}">
                <a16:creationId xmlns:a16="http://schemas.microsoft.com/office/drawing/2014/main" id="{65A497C9-2AF4-459E-9831-BFF6F6563853}"/>
              </a:ext>
            </a:extLst>
          </p:cNvPr>
          <p:cNvSpPr>
            <a:spLocks noGrp="1"/>
          </p:cNvSpPr>
          <p:nvPr>
            <p:ph type="body" sz="quarter" idx="14" hasCustomPrompt="1"/>
          </p:nvPr>
        </p:nvSpPr>
        <p:spPr>
          <a:xfrm>
            <a:off x="609600" y="1714500"/>
            <a:ext cx="9846832" cy="385763"/>
          </a:xfrm>
        </p:spPr>
        <p:txBody>
          <a:bodyPr>
            <a:normAutofit/>
          </a:bodyPr>
          <a:lstStyle>
            <a:lvl1pPr marL="0" indent="0">
              <a:buNone/>
              <a:defRPr sz="1290" b="0"/>
            </a:lvl1pPr>
          </a:lstStyle>
          <a:p>
            <a:pPr lvl="0"/>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Highlight statement or quote.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Cest</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latine</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numquam</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singulis</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vis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quas</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voluptaria</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u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te</a:t>
            </a:r>
            <a:endParaRPr lang="en-GB" dirty="0"/>
          </a:p>
        </p:txBody>
      </p:sp>
      <p:sp>
        <p:nvSpPr>
          <p:cNvPr id="9" name="Text Placeholder 11">
            <a:extLst>
              <a:ext uri="{FF2B5EF4-FFF2-40B4-BE49-F238E27FC236}">
                <a16:creationId xmlns:a16="http://schemas.microsoft.com/office/drawing/2014/main" id="{2E1E6263-57E4-40E8-B941-2CB8C92DC33C}"/>
              </a:ext>
            </a:extLst>
          </p:cNvPr>
          <p:cNvSpPr>
            <a:spLocks noGrp="1"/>
          </p:cNvSpPr>
          <p:nvPr>
            <p:ph type="body" sz="quarter" idx="15" hasCustomPrompt="1"/>
          </p:nvPr>
        </p:nvSpPr>
        <p:spPr>
          <a:xfrm>
            <a:off x="4416553" y="2888347"/>
            <a:ext cx="5705856" cy="1604658"/>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10" name="Text Placeholder 2">
            <a:extLst>
              <a:ext uri="{FF2B5EF4-FFF2-40B4-BE49-F238E27FC236}">
                <a16:creationId xmlns:a16="http://schemas.microsoft.com/office/drawing/2014/main" id="{F325A346-C9A0-4735-B163-3DBAF9569218}"/>
              </a:ext>
            </a:extLst>
          </p:cNvPr>
          <p:cNvSpPr>
            <a:spLocks noGrp="1"/>
          </p:cNvSpPr>
          <p:nvPr>
            <p:ph type="body" sz="quarter" idx="17" hasCustomPrompt="1"/>
          </p:nvPr>
        </p:nvSpPr>
        <p:spPr>
          <a:xfrm>
            <a:off x="4416553" y="2357057"/>
            <a:ext cx="5705855" cy="385763"/>
          </a:xfrm>
        </p:spPr>
        <p:txBody>
          <a:bodyPr/>
          <a:lstStyle>
            <a:lvl1pPr marL="0" indent="0">
              <a:lnSpc>
                <a:spcPct val="100000"/>
              </a:lnSpc>
              <a:spcBef>
                <a:spcPts val="0"/>
              </a:spcBef>
              <a:buFontTx/>
              <a:buNone/>
              <a:defRPr sz="1730" b="1" cap="all" baseline="0"/>
            </a:lvl1pPr>
          </a:lstStyle>
          <a:p>
            <a:pPr lvl="0"/>
            <a:r>
              <a:rPr lang="en-US" dirty="0"/>
              <a:t>SUBHEADING</a:t>
            </a:r>
          </a:p>
        </p:txBody>
      </p:sp>
      <p:sp>
        <p:nvSpPr>
          <p:cNvPr id="11" name="Text Placeholder 2">
            <a:extLst>
              <a:ext uri="{FF2B5EF4-FFF2-40B4-BE49-F238E27FC236}">
                <a16:creationId xmlns:a16="http://schemas.microsoft.com/office/drawing/2014/main" id="{9CE7D75B-B151-4753-ACE6-3793C2873970}"/>
              </a:ext>
            </a:extLst>
          </p:cNvPr>
          <p:cNvSpPr>
            <a:spLocks noGrp="1"/>
          </p:cNvSpPr>
          <p:nvPr>
            <p:ph type="body" sz="quarter" idx="18" hasCustomPrompt="1"/>
          </p:nvPr>
        </p:nvSpPr>
        <p:spPr>
          <a:xfrm>
            <a:off x="4416553" y="4731869"/>
            <a:ext cx="5705856" cy="385763"/>
          </a:xfrm>
        </p:spPr>
        <p:txBody>
          <a:bodyPr/>
          <a:lstStyle>
            <a:lvl1pPr marL="0" indent="0">
              <a:lnSpc>
                <a:spcPct val="100000"/>
              </a:lnSpc>
              <a:spcBef>
                <a:spcPts val="0"/>
              </a:spcBef>
              <a:buFontTx/>
              <a:buNone/>
              <a:defRPr sz="1730" b="1" cap="all" baseline="0"/>
            </a:lvl1pPr>
          </a:lstStyle>
          <a:p>
            <a:pPr lvl="0"/>
            <a:r>
              <a:rPr lang="en-US" dirty="0"/>
              <a:t>SUBHEADING</a:t>
            </a:r>
          </a:p>
        </p:txBody>
      </p:sp>
      <p:sp>
        <p:nvSpPr>
          <p:cNvPr id="12" name="Text Placeholder 11">
            <a:extLst>
              <a:ext uri="{FF2B5EF4-FFF2-40B4-BE49-F238E27FC236}">
                <a16:creationId xmlns:a16="http://schemas.microsoft.com/office/drawing/2014/main" id="{33FEF803-2535-4F80-AF82-25AD8E46F38A}"/>
              </a:ext>
            </a:extLst>
          </p:cNvPr>
          <p:cNvSpPr>
            <a:spLocks noGrp="1"/>
          </p:cNvSpPr>
          <p:nvPr>
            <p:ph type="body" sz="quarter" idx="19" hasCustomPrompt="1"/>
          </p:nvPr>
        </p:nvSpPr>
        <p:spPr>
          <a:xfrm>
            <a:off x="4416553" y="5255543"/>
            <a:ext cx="5705856" cy="1604658"/>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pic>
        <p:nvPicPr>
          <p:cNvPr id="13" name="Object 4" descr="preencoded.png">
            <a:extLst>
              <a:ext uri="{FF2B5EF4-FFF2-40B4-BE49-F238E27FC236}">
                <a16:creationId xmlns:a16="http://schemas.microsoft.com/office/drawing/2014/main" id="{33B26B4A-24CF-46BB-AAC2-8F975B2FD9D0}"/>
              </a:ext>
            </a:extLst>
          </p:cNvPr>
          <p:cNvPicPr>
            <a:picLocks noChangeAspect="1"/>
          </p:cNvPicPr>
          <p:nvPr userDrawn="1"/>
        </p:nvPicPr>
        <p:blipFill>
          <a:blip r:embed="rId2"/>
          <a:stretch>
            <a:fillRect/>
          </a:stretch>
        </p:blipFill>
        <p:spPr>
          <a:xfrm>
            <a:off x="609600" y="2928137"/>
            <a:ext cx="3140911" cy="3129735"/>
          </a:xfrm>
          <a:prstGeom prst="rect">
            <a:avLst/>
          </a:prstGeom>
        </p:spPr>
      </p:pic>
    </p:spTree>
    <p:extLst>
      <p:ext uri="{BB962C8B-B14F-4D97-AF65-F5344CB8AC3E}">
        <p14:creationId xmlns:p14="http://schemas.microsoft.com/office/powerpoint/2010/main" val="284482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599" y="990939"/>
            <a:ext cx="9792655"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8" name="Text Placeholder 9">
            <a:extLst>
              <a:ext uri="{FF2B5EF4-FFF2-40B4-BE49-F238E27FC236}">
                <a16:creationId xmlns:a16="http://schemas.microsoft.com/office/drawing/2014/main" id="{F6F2D29B-B118-4D25-BE8D-3B4F8F6B613F}"/>
              </a:ext>
            </a:extLst>
          </p:cNvPr>
          <p:cNvSpPr>
            <a:spLocks noGrp="1"/>
          </p:cNvSpPr>
          <p:nvPr>
            <p:ph type="body" sz="quarter" idx="14" hasCustomPrompt="1"/>
          </p:nvPr>
        </p:nvSpPr>
        <p:spPr>
          <a:xfrm>
            <a:off x="609600" y="1714500"/>
            <a:ext cx="9792654" cy="385763"/>
          </a:xfrm>
        </p:spPr>
        <p:txBody>
          <a:bodyPr>
            <a:normAutofit/>
          </a:bodyPr>
          <a:lstStyle>
            <a:lvl1pPr marL="0" indent="0">
              <a:buNone/>
              <a:defRPr sz="1290" b="0"/>
            </a:lvl1pPr>
          </a:lstStyle>
          <a:p>
            <a:pPr lvl="0"/>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Highlight statement or quote.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Cest</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latine</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numquam</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singulis</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vis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quas</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voluptaria</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u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te</a:t>
            </a:r>
            <a:endParaRPr lang="en-GB" dirty="0"/>
          </a:p>
        </p:txBody>
      </p:sp>
      <p:pic>
        <p:nvPicPr>
          <p:cNvPr id="5" name="Object 5" descr="preencoded.png">
            <a:extLst>
              <a:ext uri="{FF2B5EF4-FFF2-40B4-BE49-F238E27FC236}">
                <a16:creationId xmlns:a16="http://schemas.microsoft.com/office/drawing/2014/main" id="{F5771311-E291-49CF-8B54-19B84DE1B996}"/>
              </a:ext>
            </a:extLst>
          </p:cNvPr>
          <p:cNvPicPr>
            <a:picLocks noChangeAspect="1"/>
          </p:cNvPicPr>
          <p:nvPr userDrawn="1"/>
        </p:nvPicPr>
        <p:blipFill>
          <a:blip r:embed="rId2"/>
          <a:stretch>
            <a:fillRect/>
          </a:stretch>
        </p:blipFill>
        <p:spPr>
          <a:xfrm>
            <a:off x="609600" y="2490996"/>
            <a:ext cx="350351" cy="305144"/>
          </a:xfrm>
          <a:prstGeom prst="rect">
            <a:avLst/>
          </a:prstGeom>
        </p:spPr>
      </p:pic>
      <p:pic>
        <p:nvPicPr>
          <p:cNvPr id="9" name="Object 5" descr="preencoded.png">
            <a:extLst>
              <a:ext uri="{FF2B5EF4-FFF2-40B4-BE49-F238E27FC236}">
                <a16:creationId xmlns:a16="http://schemas.microsoft.com/office/drawing/2014/main" id="{5DAF588D-27EE-4CB2-93DE-C77649DF6CC6}"/>
              </a:ext>
            </a:extLst>
          </p:cNvPr>
          <p:cNvPicPr>
            <a:picLocks noChangeAspect="1"/>
          </p:cNvPicPr>
          <p:nvPr userDrawn="1"/>
        </p:nvPicPr>
        <p:blipFill>
          <a:blip r:embed="rId2"/>
          <a:stretch>
            <a:fillRect/>
          </a:stretch>
        </p:blipFill>
        <p:spPr>
          <a:xfrm>
            <a:off x="605421" y="4852419"/>
            <a:ext cx="350351" cy="305144"/>
          </a:xfrm>
          <a:prstGeom prst="rect">
            <a:avLst/>
          </a:prstGeom>
        </p:spPr>
      </p:pic>
      <p:pic>
        <p:nvPicPr>
          <p:cNvPr id="10" name="Object 5" descr="preencoded.png">
            <a:extLst>
              <a:ext uri="{FF2B5EF4-FFF2-40B4-BE49-F238E27FC236}">
                <a16:creationId xmlns:a16="http://schemas.microsoft.com/office/drawing/2014/main" id="{EB43834E-9EEA-4594-B273-46109969F0C0}"/>
              </a:ext>
            </a:extLst>
          </p:cNvPr>
          <p:cNvPicPr>
            <a:picLocks noChangeAspect="1"/>
          </p:cNvPicPr>
          <p:nvPr userDrawn="1"/>
        </p:nvPicPr>
        <p:blipFill>
          <a:blip r:embed="rId2"/>
          <a:stretch>
            <a:fillRect/>
          </a:stretch>
        </p:blipFill>
        <p:spPr>
          <a:xfrm>
            <a:off x="605421" y="4065366"/>
            <a:ext cx="350351" cy="305144"/>
          </a:xfrm>
          <a:prstGeom prst="rect">
            <a:avLst/>
          </a:prstGeom>
        </p:spPr>
      </p:pic>
      <p:pic>
        <p:nvPicPr>
          <p:cNvPr id="11" name="Object 5" descr="preencoded.png">
            <a:extLst>
              <a:ext uri="{FF2B5EF4-FFF2-40B4-BE49-F238E27FC236}">
                <a16:creationId xmlns:a16="http://schemas.microsoft.com/office/drawing/2014/main" id="{EF7D654C-9360-4CC1-8F2E-DD968E185E2F}"/>
              </a:ext>
            </a:extLst>
          </p:cNvPr>
          <p:cNvPicPr>
            <a:picLocks noChangeAspect="1"/>
          </p:cNvPicPr>
          <p:nvPr userDrawn="1"/>
        </p:nvPicPr>
        <p:blipFill>
          <a:blip r:embed="rId2"/>
          <a:stretch>
            <a:fillRect/>
          </a:stretch>
        </p:blipFill>
        <p:spPr>
          <a:xfrm>
            <a:off x="609598" y="3278313"/>
            <a:ext cx="350351" cy="305144"/>
          </a:xfrm>
          <a:prstGeom prst="rect">
            <a:avLst/>
          </a:prstGeom>
        </p:spPr>
      </p:pic>
      <p:sp>
        <p:nvSpPr>
          <p:cNvPr id="13" name="Content Placeholder 12">
            <a:extLst>
              <a:ext uri="{FF2B5EF4-FFF2-40B4-BE49-F238E27FC236}">
                <a16:creationId xmlns:a16="http://schemas.microsoft.com/office/drawing/2014/main" id="{8DCD1A16-7A2B-41D6-81F5-4D3D29054870}"/>
              </a:ext>
            </a:extLst>
          </p:cNvPr>
          <p:cNvSpPr>
            <a:spLocks noGrp="1"/>
          </p:cNvSpPr>
          <p:nvPr>
            <p:ph sz="quarter" idx="15" hasCustomPrompt="1"/>
          </p:nvPr>
        </p:nvSpPr>
        <p:spPr>
          <a:xfrm>
            <a:off x="1189037" y="2499932"/>
            <a:ext cx="4087051" cy="295656"/>
          </a:xfrm>
        </p:spPr>
        <p:txBody>
          <a:bodyPr>
            <a:noAutofit/>
          </a:bodyPr>
          <a:lstStyle>
            <a:lvl1pPr marL="0" indent="0">
              <a:buFontTx/>
              <a:buNone/>
              <a:defRPr sz="1570" b="1" cap="all" baseline="0"/>
            </a:lvl1pPr>
          </a:lstStyle>
          <a:p>
            <a:pPr lvl="0"/>
            <a:r>
              <a:rPr lang="en-GB" dirty="0"/>
              <a:t>BULLET POINT</a:t>
            </a:r>
          </a:p>
        </p:txBody>
      </p:sp>
      <p:sp>
        <p:nvSpPr>
          <p:cNvPr id="14" name="Content Placeholder 12">
            <a:extLst>
              <a:ext uri="{FF2B5EF4-FFF2-40B4-BE49-F238E27FC236}">
                <a16:creationId xmlns:a16="http://schemas.microsoft.com/office/drawing/2014/main" id="{FC599BC3-2B17-41F8-9BAF-5DBB039709F2}"/>
              </a:ext>
            </a:extLst>
          </p:cNvPr>
          <p:cNvSpPr>
            <a:spLocks noGrp="1"/>
          </p:cNvSpPr>
          <p:nvPr>
            <p:ph sz="quarter" idx="16" hasCustomPrompt="1"/>
          </p:nvPr>
        </p:nvSpPr>
        <p:spPr>
          <a:xfrm>
            <a:off x="1189037" y="2817496"/>
            <a:ext cx="4087053" cy="304800"/>
          </a:xfrm>
        </p:spPr>
        <p:txBody>
          <a:bodyPr>
            <a:noAutofit/>
          </a:bodyPr>
          <a:lstStyle>
            <a:lvl1pPr marL="0" indent="0">
              <a:buFontTx/>
              <a:buNone/>
              <a:defRPr sz="1150" b="0"/>
            </a:lvl1pPr>
          </a:lstStyle>
          <a:p>
            <a:pPr lvl="0"/>
            <a:r>
              <a:rPr lang="en-GB" dirty="0"/>
              <a:t>Text block to highlight point made</a:t>
            </a:r>
          </a:p>
        </p:txBody>
      </p:sp>
      <p:sp>
        <p:nvSpPr>
          <p:cNvPr id="15" name="Content Placeholder 12">
            <a:extLst>
              <a:ext uri="{FF2B5EF4-FFF2-40B4-BE49-F238E27FC236}">
                <a16:creationId xmlns:a16="http://schemas.microsoft.com/office/drawing/2014/main" id="{AB02316B-CD0F-4C0B-88EF-2DF9B144E262}"/>
              </a:ext>
            </a:extLst>
          </p:cNvPr>
          <p:cNvSpPr>
            <a:spLocks noGrp="1"/>
          </p:cNvSpPr>
          <p:nvPr>
            <p:ph sz="quarter" idx="17" hasCustomPrompt="1"/>
          </p:nvPr>
        </p:nvSpPr>
        <p:spPr>
          <a:xfrm>
            <a:off x="1189034" y="3312893"/>
            <a:ext cx="4087051" cy="288476"/>
          </a:xfrm>
        </p:spPr>
        <p:txBody>
          <a:bodyPr>
            <a:noAutofit/>
          </a:bodyPr>
          <a:lstStyle>
            <a:lvl1pPr marL="0" indent="0">
              <a:buFontTx/>
              <a:buNone/>
              <a:defRPr sz="1570" b="1" cap="all" baseline="0"/>
            </a:lvl1pPr>
          </a:lstStyle>
          <a:p>
            <a:pPr lvl="0"/>
            <a:r>
              <a:rPr lang="en-GB" dirty="0"/>
              <a:t>BULLET POINT</a:t>
            </a:r>
          </a:p>
        </p:txBody>
      </p:sp>
      <p:sp>
        <p:nvSpPr>
          <p:cNvPr id="16" name="Content Placeholder 12">
            <a:extLst>
              <a:ext uri="{FF2B5EF4-FFF2-40B4-BE49-F238E27FC236}">
                <a16:creationId xmlns:a16="http://schemas.microsoft.com/office/drawing/2014/main" id="{76704704-055C-4DB0-A40D-0B066571C1F8}"/>
              </a:ext>
            </a:extLst>
          </p:cNvPr>
          <p:cNvSpPr>
            <a:spLocks noGrp="1"/>
          </p:cNvSpPr>
          <p:nvPr>
            <p:ph sz="quarter" idx="18" hasCustomPrompt="1"/>
          </p:nvPr>
        </p:nvSpPr>
        <p:spPr>
          <a:xfrm>
            <a:off x="1189035" y="4446472"/>
            <a:ext cx="4087053" cy="304800"/>
          </a:xfrm>
        </p:spPr>
        <p:txBody>
          <a:bodyPr>
            <a:noAutofit/>
          </a:bodyPr>
          <a:lstStyle>
            <a:lvl1pPr marL="0" indent="0">
              <a:buFontTx/>
              <a:buNone/>
              <a:defRPr sz="1150" b="0"/>
            </a:lvl1pPr>
          </a:lstStyle>
          <a:p>
            <a:pPr lvl="0"/>
            <a:r>
              <a:rPr lang="en-GB" dirty="0"/>
              <a:t>Text block to highlight point made</a:t>
            </a:r>
          </a:p>
        </p:txBody>
      </p:sp>
      <p:sp>
        <p:nvSpPr>
          <p:cNvPr id="17" name="Content Placeholder 12">
            <a:extLst>
              <a:ext uri="{FF2B5EF4-FFF2-40B4-BE49-F238E27FC236}">
                <a16:creationId xmlns:a16="http://schemas.microsoft.com/office/drawing/2014/main" id="{37C95EA8-DF36-4E7B-BA9F-930D1FABFCC0}"/>
              </a:ext>
            </a:extLst>
          </p:cNvPr>
          <p:cNvSpPr>
            <a:spLocks noGrp="1"/>
          </p:cNvSpPr>
          <p:nvPr>
            <p:ph sz="quarter" idx="19" hasCustomPrompt="1"/>
          </p:nvPr>
        </p:nvSpPr>
        <p:spPr>
          <a:xfrm>
            <a:off x="1189035" y="4121194"/>
            <a:ext cx="4087050" cy="303370"/>
          </a:xfrm>
        </p:spPr>
        <p:txBody>
          <a:bodyPr>
            <a:noAutofit/>
          </a:bodyPr>
          <a:lstStyle>
            <a:lvl1pPr marL="0" indent="0">
              <a:buFontTx/>
              <a:buNone/>
              <a:defRPr sz="1570" b="1" cap="all" baseline="0"/>
            </a:lvl1pPr>
          </a:lstStyle>
          <a:p>
            <a:pPr lvl="0"/>
            <a:r>
              <a:rPr lang="en-GB" dirty="0"/>
              <a:t>BULLET POINT</a:t>
            </a:r>
          </a:p>
        </p:txBody>
      </p:sp>
      <p:sp>
        <p:nvSpPr>
          <p:cNvPr id="20" name="Content Placeholder 12">
            <a:extLst>
              <a:ext uri="{FF2B5EF4-FFF2-40B4-BE49-F238E27FC236}">
                <a16:creationId xmlns:a16="http://schemas.microsoft.com/office/drawing/2014/main" id="{9AF5624B-22FA-4825-802D-DB569BCF5E3E}"/>
              </a:ext>
            </a:extLst>
          </p:cNvPr>
          <p:cNvSpPr>
            <a:spLocks noGrp="1"/>
          </p:cNvSpPr>
          <p:nvPr>
            <p:ph sz="quarter" idx="22" hasCustomPrompt="1"/>
          </p:nvPr>
        </p:nvSpPr>
        <p:spPr>
          <a:xfrm>
            <a:off x="1189035" y="3634455"/>
            <a:ext cx="4087053" cy="304800"/>
          </a:xfrm>
        </p:spPr>
        <p:txBody>
          <a:bodyPr>
            <a:noAutofit/>
          </a:bodyPr>
          <a:lstStyle>
            <a:lvl1pPr marL="0" indent="0">
              <a:buFontTx/>
              <a:buNone/>
              <a:defRPr sz="1150" b="0"/>
            </a:lvl1pPr>
          </a:lstStyle>
          <a:p>
            <a:pPr lvl="0"/>
            <a:r>
              <a:rPr lang="en-GB" dirty="0"/>
              <a:t>Text block to highlight point made</a:t>
            </a:r>
          </a:p>
        </p:txBody>
      </p:sp>
      <p:sp>
        <p:nvSpPr>
          <p:cNvPr id="21" name="Content Placeholder 12">
            <a:extLst>
              <a:ext uri="{FF2B5EF4-FFF2-40B4-BE49-F238E27FC236}">
                <a16:creationId xmlns:a16="http://schemas.microsoft.com/office/drawing/2014/main" id="{92834D44-1164-4D15-8AC5-9568D8A125F8}"/>
              </a:ext>
            </a:extLst>
          </p:cNvPr>
          <p:cNvSpPr>
            <a:spLocks noGrp="1"/>
          </p:cNvSpPr>
          <p:nvPr>
            <p:ph sz="quarter" idx="23" hasCustomPrompt="1"/>
          </p:nvPr>
        </p:nvSpPr>
        <p:spPr>
          <a:xfrm>
            <a:off x="1189035" y="4936723"/>
            <a:ext cx="4087050" cy="304800"/>
          </a:xfrm>
        </p:spPr>
        <p:txBody>
          <a:bodyPr>
            <a:noAutofit/>
          </a:bodyPr>
          <a:lstStyle>
            <a:lvl1pPr marL="0" indent="0">
              <a:buFontTx/>
              <a:buNone/>
              <a:defRPr sz="1570" b="1" cap="all" baseline="0"/>
            </a:lvl1pPr>
          </a:lstStyle>
          <a:p>
            <a:pPr lvl="0"/>
            <a:r>
              <a:rPr lang="en-GB" dirty="0"/>
              <a:t>BULLET POINT</a:t>
            </a:r>
          </a:p>
        </p:txBody>
      </p:sp>
      <p:sp>
        <p:nvSpPr>
          <p:cNvPr id="22" name="Content Placeholder 12">
            <a:extLst>
              <a:ext uri="{FF2B5EF4-FFF2-40B4-BE49-F238E27FC236}">
                <a16:creationId xmlns:a16="http://schemas.microsoft.com/office/drawing/2014/main" id="{666D5737-898A-4A55-AC07-BA6227CD4B16}"/>
              </a:ext>
            </a:extLst>
          </p:cNvPr>
          <p:cNvSpPr>
            <a:spLocks noGrp="1"/>
          </p:cNvSpPr>
          <p:nvPr>
            <p:ph sz="quarter" idx="24" hasCustomPrompt="1"/>
          </p:nvPr>
        </p:nvSpPr>
        <p:spPr>
          <a:xfrm>
            <a:off x="1189035" y="5263431"/>
            <a:ext cx="4087053" cy="304800"/>
          </a:xfrm>
        </p:spPr>
        <p:txBody>
          <a:bodyPr>
            <a:noAutofit/>
          </a:bodyPr>
          <a:lstStyle>
            <a:lvl1pPr marL="0" indent="0">
              <a:buFontTx/>
              <a:buNone/>
              <a:defRPr sz="1150" b="0"/>
            </a:lvl1pPr>
          </a:lstStyle>
          <a:p>
            <a:pPr lvl="0"/>
            <a:r>
              <a:rPr lang="en-GB" dirty="0"/>
              <a:t>Text block to highlight point made</a:t>
            </a:r>
          </a:p>
        </p:txBody>
      </p:sp>
    </p:spTree>
    <p:extLst>
      <p:ext uri="{BB962C8B-B14F-4D97-AF65-F5344CB8AC3E}">
        <p14:creationId xmlns:p14="http://schemas.microsoft.com/office/powerpoint/2010/main" val="166103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778974B-E465-49F7-BA9A-173C93118CC9}"/>
              </a:ext>
            </a:extLst>
          </p:cNvPr>
          <p:cNvSpPr>
            <a:spLocks noGrp="1"/>
          </p:cNvSpPr>
          <p:nvPr>
            <p:ph type="body" sz="quarter" idx="13" hasCustomPrompt="1"/>
          </p:nvPr>
        </p:nvSpPr>
        <p:spPr>
          <a:xfrm>
            <a:off x="609599" y="990939"/>
            <a:ext cx="9717741"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8" name="Text Placeholder 9">
            <a:extLst>
              <a:ext uri="{FF2B5EF4-FFF2-40B4-BE49-F238E27FC236}">
                <a16:creationId xmlns:a16="http://schemas.microsoft.com/office/drawing/2014/main" id="{F6F2D29B-B118-4D25-BE8D-3B4F8F6B613F}"/>
              </a:ext>
            </a:extLst>
          </p:cNvPr>
          <p:cNvSpPr>
            <a:spLocks noGrp="1"/>
          </p:cNvSpPr>
          <p:nvPr>
            <p:ph type="body" sz="quarter" idx="14" hasCustomPrompt="1"/>
          </p:nvPr>
        </p:nvSpPr>
        <p:spPr>
          <a:xfrm>
            <a:off x="609600" y="1714500"/>
            <a:ext cx="9717740" cy="385763"/>
          </a:xfrm>
        </p:spPr>
        <p:txBody>
          <a:bodyPr>
            <a:normAutofit/>
          </a:bodyPr>
          <a:lstStyle>
            <a:lvl1pPr marL="0" indent="0">
              <a:buNone/>
              <a:defRPr sz="1290" b="0"/>
            </a:lvl1pPr>
          </a:lstStyle>
          <a:p>
            <a:pPr lvl="0"/>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Highlight statement or quote.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Cest</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latine</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numquam</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singulis</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vis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quas</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voluptaria</a:t>
            </a:r>
            <a:r>
              <a:rPr kumimoji="0" lang="en-GB" sz="1288"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 u </a:t>
            </a:r>
            <a:r>
              <a:rPr kumimoji="0" lang="en-GB" sz="1288" b="1" i="0" u="none" strike="noStrike" kern="1200" cap="none" spc="0" normalizeH="0" baseline="0" noProof="0" dirty="0" err="1">
                <a:ln>
                  <a:noFill/>
                </a:ln>
                <a:solidFill>
                  <a:srgbClr val="333333"/>
                </a:solidFill>
                <a:effectLst/>
                <a:uLnTx/>
                <a:uFillTx/>
                <a:latin typeface="Calibri" panose="020F0502020204030204" pitchFamily="34" charset="0"/>
                <a:ea typeface="Roboto" pitchFamily="34" charset="-122"/>
                <a:cs typeface="Calibri" panose="020F0502020204030204" pitchFamily="34" charset="0"/>
              </a:rPr>
              <a:t>te</a:t>
            </a:r>
            <a:endParaRPr lang="en-GB" dirty="0"/>
          </a:p>
        </p:txBody>
      </p:sp>
      <p:sp>
        <p:nvSpPr>
          <p:cNvPr id="24" name="Text Placeholder 11">
            <a:extLst>
              <a:ext uri="{FF2B5EF4-FFF2-40B4-BE49-F238E27FC236}">
                <a16:creationId xmlns:a16="http://schemas.microsoft.com/office/drawing/2014/main" id="{50B3E8EA-394A-46FD-8AEB-0D26E23942D5}"/>
              </a:ext>
            </a:extLst>
          </p:cNvPr>
          <p:cNvSpPr>
            <a:spLocks noGrp="1"/>
          </p:cNvSpPr>
          <p:nvPr>
            <p:ph type="body" sz="quarter" idx="15" hasCustomPrompt="1"/>
          </p:nvPr>
        </p:nvSpPr>
        <p:spPr>
          <a:xfrm>
            <a:off x="609600" y="2376283"/>
            <a:ext cx="9717740" cy="979565"/>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pic>
        <p:nvPicPr>
          <p:cNvPr id="25" name="Object 4" descr="preencoded.png">
            <a:extLst>
              <a:ext uri="{FF2B5EF4-FFF2-40B4-BE49-F238E27FC236}">
                <a16:creationId xmlns:a16="http://schemas.microsoft.com/office/drawing/2014/main" id="{E8808CC2-B7AC-4D75-8FAA-4F24C2E733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79618" y="3635759"/>
            <a:ext cx="993563" cy="1002678"/>
          </a:xfrm>
          <a:prstGeom prst="rect">
            <a:avLst/>
          </a:prstGeom>
        </p:spPr>
      </p:pic>
      <p:pic>
        <p:nvPicPr>
          <p:cNvPr id="26" name="Object 5" descr="preencoded.png">
            <a:extLst>
              <a:ext uri="{FF2B5EF4-FFF2-40B4-BE49-F238E27FC236}">
                <a16:creationId xmlns:a16="http://schemas.microsoft.com/office/drawing/2014/main" id="{A1DBBEAD-E754-4B5F-A51B-56053CE4F5D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633061" y="3606460"/>
            <a:ext cx="1052432" cy="1061276"/>
          </a:xfrm>
          <a:prstGeom prst="rect">
            <a:avLst/>
          </a:prstGeom>
        </p:spPr>
      </p:pic>
      <p:pic>
        <p:nvPicPr>
          <p:cNvPr id="27" name="Object 6" descr="preencoded.png">
            <a:extLst>
              <a:ext uri="{FF2B5EF4-FFF2-40B4-BE49-F238E27FC236}">
                <a16:creationId xmlns:a16="http://schemas.microsoft.com/office/drawing/2014/main" id="{7EC891CB-BE15-4AC9-BC1D-19EB7EE8644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099265" y="3622086"/>
            <a:ext cx="1020908" cy="1030024"/>
          </a:xfrm>
          <a:prstGeom prst="rect">
            <a:avLst/>
          </a:prstGeom>
        </p:spPr>
      </p:pic>
      <p:pic>
        <p:nvPicPr>
          <p:cNvPr id="28" name="Object 7" descr="preencoded.png">
            <a:extLst>
              <a:ext uri="{FF2B5EF4-FFF2-40B4-BE49-F238E27FC236}">
                <a16:creationId xmlns:a16="http://schemas.microsoft.com/office/drawing/2014/main" id="{BA983130-9577-46E9-8B9F-B4E7929AFDE1}"/>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657807" y="3674173"/>
            <a:ext cx="925849" cy="925849"/>
          </a:xfrm>
          <a:prstGeom prst="rect">
            <a:avLst/>
          </a:prstGeom>
        </p:spPr>
      </p:pic>
      <p:sp>
        <p:nvSpPr>
          <p:cNvPr id="29" name="Text Placeholder 11">
            <a:extLst>
              <a:ext uri="{FF2B5EF4-FFF2-40B4-BE49-F238E27FC236}">
                <a16:creationId xmlns:a16="http://schemas.microsoft.com/office/drawing/2014/main" id="{806DF3C2-B9B7-4DEA-8158-122C73E2E7E4}"/>
              </a:ext>
            </a:extLst>
          </p:cNvPr>
          <p:cNvSpPr>
            <a:spLocks noGrp="1"/>
          </p:cNvSpPr>
          <p:nvPr>
            <p:ph type="body" sz="quarter" idx="16" hasCustomPrompt="1"/>
          </p:nvPr>
        </p:nvSpPr>
        <p:spPr>
          <a:xfrm>
            <a:off x="609600" y="4616611"/>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0" name="Text Placeholder 11">
            <a:extLst>
              <a:ext uri="{FF2B5EF4-FFF2-40B4-BE49-F238E27FC236}">
                <a16:creationId xmlns:a16="http://schemas.microsoft.com/office/drawing/2014/main" id="{729FE210-91C1-4F2A-9A7B-44EAD68BF2FE}"/>
              </a:ext>
            </a:extLst>
          </p:cNvPr>
          <p:cNvSpPr>
            <a:spLocks noGrp="1"/>
          </p:cNvSpPr>
          <p:nvPr>
            <p:ph type="body" sz="quarter" idx="17" hasCustomPrompt="1"/>
          </p:nvPr>
        </p:nvSpPr>
        <p:spPr>
          <a:xfrm>
            <a:off x="3066660" y="4615895"/>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1" name="Text Placeholder 11">
            <a:extLst>
              <a:ext uri="{FF2B5EF4-FFF2-40B4-BE49-F238E27FC236}">
                <a16:creationId xmlns:a16="http://schemas.microsoft.com/office/drawing/2014/main" id="{FA8DF0BE-E6AE-4CA4-9AE0-31226EC0EF46}"/>
              </a:ext>
            </a:extLst>
          </p:cNvPr>
          <p:cNvSpPr>
            <a:spLocks noGrp="1"/>
          </p:cNvSpPr>
          <p:nvPr>
            <p:ph type="body" sz="quarter" idx="18" hasCustomPrompt="1"/>
          </p:nvPr>
        </p:nvSpPr>
        <p:spPr>
          <a:xfrm>
            <a:off x="5551152" y="4615894"/>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66564109-2C29-4346-BEAE-457E6FC046B2}"/>
              </a:ext>
            </a:extLst>
          </p:cNvPr>
          <p:cNvSpPr>
            <a:spLocks noGrp="1"/>
          </p:cNvSpPr>
          <p:nvPr>
            <p:ph type="body" sz="quarter" idx="19" hasCustomPrompt="1"/>
          </p:nvPr>
        </p:nvSpPr>
        <p:spPr>
          <a:xfrm>
            <a:off x="8053932" y="4615894"/>
            <a:ext cx="2133600" cy="1843943"/>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47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52DC5C-CF34-48D9-8BDB-7AE3F9308B6A}"/>
              </a:ext>
            </a:extLst>
          </p:cNvPr>
          <p:cNvSpPr/>
          <p:nvPr userDrawn="1"/>
        </p:nvSpPr>
        <p:spPr>
          <a:xfrm>
            <a:off x="609600" y="2073593"/>
            <a:ext cx="4035552" cy="433635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7">
            <a:extLst>
              <a:ext uri="{FF2B5EF4-FFF2-40B4-BE49-F238E27FC236}">
                <a16:creationId xmlns:a16="http://schemas.microsoft.com/office/drawing/2014/main" id="{7D8738AF-62A4-42BB-ABBC-34850D71483B}"/>
              </a:ext>
            </a:extLst>
          </p:cNvPr>
          <p:cNvSpPr>
            <a:spLocks noGrp="1"/>
          </p:cNvSpPr>
          <p:nvPr>
            <p:ph type="body" sz="quarter" idx="13" hasCustomPrompt="1"/>
          </p:nvPr>
        </p:nvSpPr>
        <p:spPr>
          <a:xfrm>
            <a:off x="609600" y="990939"/>
            <a:ext cx="9540240" cy="533400"/>
          </a:xfrm>
        </p:spPr>
        <p:txBody>
          <a:bodyPr>
            <a:noAutofit/>
          </a:bodyPr>
          <a:lstStyle>
            <a:lvl1pPr marL="0" indent="0">
              <a:buNone/>
              <a:defRPr sz="3440" b="1" cap="all" baseline="0">
                <a:solidFill>
                  <a:schemeClr val="accent2"/>
                </a:solidFill>
              </a:defRPr>
            </a:lvl1pPr>
            <a:lvl2pPr marL="482392" indent="0">
              <a:buNone/>
              <a:defRPr sz="3440" b="1" cap="all" baseline="0">
                <a:solidFill>
                  <a:schemeClr val="accent2"/>
                </a:solidFill>
              </a:defRPr>
            </a:lvl2pPr>
            <a:lvl3pPr marL="964783" indent="0">
              <a:buNone/>
              <a:defRPr sz="3440" b="1" cap="all" baseline="0">
                <a:solidFill>
                  <a:schemeClr val="accent2"/>
                </a:solidFill>
              </a:defRPr>
            </a:lvl3pPr>
            <a:lvl4pPr marL="1447175" indent="0">
              <a:buNone/>
              <a:defRPr sz="3440" b="1" cap="all" baseline="0">
                <a:solidFill>
                  <a:schemeClr val="accent2"/>
                </a:solidFill>
              </a:defRPr>
            </a:lvl4pPr>
            <a:lvl5pPr marL="1929567" indent="0">
              <a:buNone/>
              <a:defRPr sz="3440" b="1" cap="all" baseline="0">
                <a:solidFill>
                  <a:schemeClr val="accent2"/>
                </a:solidFill>
              </a:defRPr>
            </a:lvl5pPr>
          </a:lstStyle>
          <a:p>
            <a:pPr lvl="0"/>
            <a:r>
              <a:rPr lang="en-US" dirty="0"/>
              <a:t>Page heading</a:t>
            </a:r>
            <a:endParaRPr lang="en-GB" dirty="0"/>
          </a:p>
        </p:txBody>
      </p:sp>
      <p:sp>
        <p:nvSpPr>
          <p:cNvPr id="9" name="Text Placeholder 11">
            <a:extLst>
              <a:ext uri="{FF2B5EF4-FFF2-40B4-BE49-F238E27FC236}">
                <a16:creationId xmlns:a16="http://schemas.microsoft.com/office/drawing/2014/main" id="{2E1E6263-57E4-40E8-B941-2CB8C92DC33C}"/>
              </a:ext>
            </a:extLst>
          </p:cNvPr>
          <p:cNvSpPr>
            <a:spLocks noGrp="1"/>
          </p:cNvSpPr>
          <p:nvPr>
            <p:ph type="body" sz="quarter" idx="15" hasCustomPrompt="1"/>
          </p:nvPr>
        </p:nvSpPr>
        <p:spPr>
          <a:xfrm>
            <a:off x="4888705" y="2531731"/>
            <a:ext cx="5261135" cy="814751"/>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10" name="Text Placeholder 2">
            <a:extLst>
              <a:ext uri="{FF2B5EF4-FFF2-40B4-BE49-F238E27FC236}">
                <a16:creationId xmlns:a16="http://schemas.microsoft.com/office/drawing/2014/main" id="{F325A346-C9A0-4735-B163-3DBAF9569218}"/>
              </a:ext>
            </a:extLst>
          </p:cNvPr>
          <p:cNvSpPr>
            <a:spLocks noGrp="1"/>
          </p:cNvSpPr>
          <p:nvPr>
            <p:ph type="body" sz="quarter" idx="17" hasCustomPrompt="1"/>
          </p:nvPr>
        </p:nvSpPr>
        <p:spPr>
          <a:xfrm>
            <a:off x="4888705" y="2073593"/>
            <a:ext cx="5261135" cy="385763"/>
          </a:xfrm>
        </p:spPr>
        <p:txBody>
          <a:bodyPr/>
          <a:lstStyle>
            <a:lvl1pPr marL="0" indent="0">
              <a:lnSpc>
                <a:spcPct val="100000"/>
              </a:lnSpc>
              <a:spcBef>
                <a:spcPts val="0"/>
              </a:spcBef>
              <a:buFontTx/>
              <a:buNone/>
              <a:defRPr sz="1730" b="1" cap="all" baseline="0">
                <a:solidFill>
                  <a:schemeClr val="accent2"/>
                </a:solidFill>
              </a:defRPr>
            </a:lvl1pPr>
          </a:lstStyle>
          <a:p>
            <a:pPr lvl="0"/>
            <a:r>
              <a:rPr lang="en-US" dirty="0"/>
              <a:t>SUBHEADING</a:t>
            </a:r>
          </a:p>
        </p:txBody>
      </p:sp>
      <p:sp>
        <p:nvSpPr>
          <p:cNvPr id="11" name="Text Placeholder 2">
            <a:extLst>
              <a:ext uri="{FF2B5EF4-FFF2-40B4-BE49-F238E27FC236}">
                <a16:creationId xmlns:a16="http://schemas.microsoft.com/office/drawing/2014/main" id="{9CE7D75B-B151-4753-ACE6-3793C2873970}"/>
              </a:ext>
            </a:extLst>
          </p:cNvPr>
          <p:cNvSpPr>
            <a:spLocks noGrp="1"/>
          </p:cNvSpPr>
          <p:nvPr>
            <p:ph type="body" sz="quarter" idx="18" hasCustomPrompt="1"/>
          </p:nvPr>
        </p:nvSpPr>
        <p:spPr>
          <a:xfrm>
            <a:off x="4888705" y="5237861"/>
            <a:ext cx="5261135" cy="385763"/>
          </a:xfrm>
        </p:spPr>
        <p:txBody>
          <a:bodyPr/>
          <a:lstStyle>
            <a:lvl1pPr marL="0" indent="0">
              <a:lnSpc>
                <a:spcPct val="100000"/>
              </a:lnSpc>
              <a:spcBef>
                <a:spcPts val="0"/>
              </a:spcBef>
              <a:buFontTx/>
              <a:buNone/>
              <a:defRPr sz="1730" b="1" cap="all" baseline="0">
                <a:solidFill>
                  <a:schemeClr val="accent2"/>
                </a:solidFill>
              </a:defRPr>
            </a:lvl1pPr>
          </a:lstStyle>
          <a:p>
            <a:pPr lvl="0"/>
            <a:r>
              <a:rPr lang="en-US" dirty="0"/>
              <a:t>SUBHEADING</a:t>
            </a:r>
          </a:p>
        </p:txBody>
      </p:sp>
      <p:sp>
        <p:nvSpPr>
          <p:cNvPr id="12" name="Text Placeholder 11">
            <a:extLst>
              <a:ext uri="{FF2B5EF4-FFF2-40B4-BE49-F238E27FC236}">
                <a16:creationId xmlns:a16="http://schemas.microsoft.com/office/drawing/2014/main" id="{33FEF803-2535-4F80-AF82-25AD8E46F38A}"/>
              </a:ext>
            </a:extLst>
          </p:cNvPr>
          <p:cNvSpPr>
            <a:spLocks noGrp="1"/>
          </p:cNvSpPr>
          <p:nvPr>
            <p:ph type="body" sz="quarter" idx="19" hasCustomPrompt="1"/>
          </p:nvPr>
        </p:nvSpPr>
        <p:spPr>
          <a:xfrm>
            <a:off x="4888705" y="5697778"/>
            <a:ext cx="5261135" cy="794462"/>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pic>
        <p:nvPicPr>
          <p:cNvPr id="14" name="Object 5" descr="preencoded.png">
            <a:extLst>
              <a:ext uri="{FF2B5EF4-FFF2-40B4-BE49-F238E27FC236}">
                <a16:creationId xmlns:a16="http://schemas.microsoft.com/office/drawing/2014/main" id="{2D06613D-114E-4D67-B40B-D5DC0DD692B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94517" y="2222228"/>
            <a:ext cx="1265718" cy="1265718"/>
          </a:xfrm>
          <a:prstGeom prst="rect">
            <a:avLst/>
          </a:prstGeom>
        </p:spPr>
      </p:pic>
      <p:sp>
        <p:nvSpPr>
          <p:cNvPr id="15" name="Text Placeholder 2">
            <a:extLst>
              <a:ext uri="{FF2B5EF4-FFF2-40B4-BE49-F238E27FC236}">
                <a16:creationId xmlns:a16="http://schemas.microsoft.com/office/drawing/2014/main" id="{8A736B53-2986-4956-B6FE-E2F83B247533}"/>
              </a:ext>
            </a:extLst>
          </p:cNvPr>
          <p:cNvSpPr>
            <a:spLocks noGrp="1"/>
          </p:cNvSpPr>
          <p:nvPr>
            <p:ph type="body" sz="quarter" idx="20" hasCustomPrompt="1"/>
          </p:nvPr>
        </p:nvSpPr>
        <p:spPr>
          <a:xfrm>
            <a:off x="710184" y="3629932"/>
            <a:ext cx="3834384" cy="385763"/>
          </a:xfrm>
        </p:spPr>
        <p:txBody>
          <a:bodyPr/>
          <a:lstStyle>
            <a:lvl1pPr marL="0" indent="0" algn="ctr">
              <a:lnSpc>
                <a:spcPct val="100000"/>
              </a:lnSpc>
              <a:spcBef>
                <a:spcPts val="0"/>
              </a:spcBef>
              <a:buFontTx/>
              <a:buNone/>
              <a:defRPr sz="1730" b="1" cap="all" baseline="0">
                <a:solidFill>
                  <a:schemeClr val="accent2"/>
                </a:solidFill>
              </a:defRPr>
            </a:lvl1pPr>
          </a:lstStyle>
          <a:p>
            <a:pPr lvl="0"/>
            <a:r>
              <a:rPr lang="en-US" dirty="0"/>
              <a:t>SUBHEADING</a:t>
            </a:r>
          </a:p>
        </p:txBody>
      </p:sp>
      <p:sp>
        <p:nvSpPr>
          <p:cNvPr id="16" name="Text Placeholder 11">
            <a:extLst>
              <a:ext uri="{FF2B5EF4-FFF2-40B4-BE49-F238E27FC236}">
                <a16:creationId xmlns:a16="http://schemas.microsoft.com/office/drawing/2014/main" id="{8C94A65E-2651-438F-A94E-16676D756408}"/>
              </a:ext>
            </a:extLst>
          </p:cNvPr>
          <p:cNvSpPr>
            <a:spLocks noGrp="1"/>
          </p:cNvSpPr>
          <p:nvPr>
            <p:ph type="body" sz="quarter" idx="21" hasCustomPrompt="1"/>
          </p:nvPr>
        </p:nvSpPr>
        <p:spPr>
          <a:xfrm>
            <a:off x="710184" y="4467043"/>
            <a:ext cx="3834384" cy="1179720"/>
          </a:xfrm>
        </p:spPr>
        <p:txBody>
          <a:bodyPr>
            <a:normAutofit/>
          </a:bodyPr>
          <a:lstStyle>
            <a:lvl1pPr marL="0" indent="0" algn="ctr">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17" name="Text Placeholder 11">
            <a:extLst>
              <a:ext uri="{FF2B5EF4-FFF2-40B4-BE49-F238E27FC236}">
                <a16:creationId xmlns:a16="http://schemas.microsoft.com/office/drawing/2014/main" id="{677771A8-FA4F-4D49-8F44-4AB11C833A29}"/>
              </a:ext>
            </a:extLst>
          </p:cNvPr>
          <p:cNvSpPr>
            <a:spLocks noGrp="1"/>
          </p:cNvSpPr>
          <p:nvPr>
            <p:ph type="body" sz="quarter" idx="22" hasCustomPrompt="1"/>
          </p:nvPr>
        </p:nvSpPr>
        <p:spPr>
          <a:xfrm>
            <a:off x="4888705" y="4113865"/>
            <a:ext cx="5261135" cy="814751"/>
          </a:xfrm>
        </p:spPr>
        <p:txBody>
          <a:bodyPr>
            <a:normAutofit/>
          </a:bodyPr>
          <a:lstStyle>
            <a:lvl1pPr marL="0" indent="0">
              <a:buNone/>
              <a:defRPr sz="1200"/>
            </a:lvl1pPr>
            <a:lvl2pPr>
              <a:defRPr sz="1200"/>
            </a:lvl2pPr>
            <a:lvl3pPr>
              <a:defRPr sz="1200"/>
            </a:lvl3pPr>
          </a:lstStyle>
          <a:p>
            <a:pPr>
              <a:lnSpc>
                <a:spcPts val="1510"/>
              </a:lnSpc>
            </a:pPr>
            <a:r>
              <a:rPr lang="en-GB" sz="1200" dirty="0">
                <a:solidFill>
                  <a:srgbClr val="333333"/>
                </a:solidFill>
                <a:latin typeface="Calibri" panose="020F0502020204030204" pitchFamily="34" charset="0"/>
                <a:ea typeface="Roboto" pitchFamily="34" charset="-122"/>
                <a:cs typeface="Calibri" panose="020F0502020204030204" pitchFamily="34" charset="0"/>
              </a:rPr>
              <a:t>Sit in populo nostrum </a:t>
            </a:r>
            <a:r>
              <a:rPr lang="en-GB" sz="1200" dirty="0" err="1">
                <a:solidFill>
                  <a:srgbClr val="333333"/>
                </a:solidFill>
                <a:latin typeface="Calibri" panose="020F0502020204030204" pitchFamily="34" charset="0"/>
                <a:ea typeface="Roboto" pitchFamily="34" charset="-122"/>
                <a:cs typeface="Calibri" panose="020F0502020204030204" pitchFamily="34" charset="0"/>
              </a:rPr>
              <a:t>facilisis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mei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nulla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essent</a:t>
            </a:r>
            <a:r>
              <a:rPr lang="en-GB" sz="1200" dirty="0">
                <a:solidFill>
                  <a:srgbClr val="333333"/>
                </a:solidFill>
                <a:latin typeface="Calibri" panose="020F0502020204030204" pitchFamily="34" charset="0"/>
                <a:ea typeface="Roboto" pitchFamily="34" charset="-122"/>
                <a:cs typeface="Calibri" panose="020F0502020204030204" pitchFamily="34" charset="0"/>
              </a:rPr>
              <a:t>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eos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oratio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voluptatibus</a:t>
            </a:r>
            <a:r>
              <a:rPr lang="en-GB" sz="1200" dirty="0">
                <a:solidFill>
                  <a:srgbClr val="333333"/>
                </a:solidFill>
                <a:latin typeface="Calibri" panose="020F0502020204030204" pitchFamily="34" charset="0"/>
                <a:ea typeface="Roboto" pitchFamily="34" charset="-122"/>
                <a:cs typeface="Calibri" panose="020F0502020204030204" pitchFamily="34" charset="0"/>
              </a:rPr>
              <a:t>. Cu </a:t>
            </a:r>
            <a:r>
              <a:rPr lang="en-GB" sz="1200" dirty="0" err="1">
                <a:solidFill>
                  <a:srgbClr val="333333"/>
                </a:solidFill>
                <a:latin typeface="Calibri" panose="020F0502020204030204" pitchFamily="34" charset="0"/>
                <a:ea typeface="Roboto" pitchFamily="34" charset="-122"/>
                <a:cs typeface="Calibri" panose="020F0502020204030204" pitchFamily="34" charset="0"/>
              </a:rPr>
              <a:t>sed</a:t>
            </a:r>
            <a:r>
              <a:rPr lang="en-GB" sz="1200" dirty="0">
                <a:solidFill>
                  <a:srgbClr val="333333"/>
                </a:solidFill>
                <a:latin typeface="Calibri" panose="020F0502020204030204" pitchFamily="34" charset="0"/>
                <a:ea typeface="Roboto" pitchFamily="34" charset="-122"/>
                <a:cs typeface="Calibri" panose="020F0502020204030204" pitchFamily="34" charset="0"/>
              </a:rPr>
              <a:t> lorem </a:t>
            </a:r>
            <a:r>
              <a:rPr lang="en-GB" sz="1200" dirty="0" err="1">
                <a:solidFill>
                  <a:srgbClr val="333333"/>
                </a:solidFill>
                <a:latin typeface="Calibri" panose="020F0502020204030204" pitchFamily="34" charset="0"/>
                <a:ea typeface="Roboto" pitchFamily="34" charset="-122"/>
                <a:cs typeface="Calibri" panose="020F0502020204030204" pitchFamily="34" charset="0"/>
              </a:rPr>
              <a:t>electram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accusamus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Diceret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epicurei</a:t>
            </a:r>
            <a:r>
              <a:rPr lang="en-GB" sz="1200" dirty="0">
                <a:solidFill>
                  <a:srgbClr val="333333"/>
                </a:solidFill>
                <a:latin typeface="Calibri" panose="020F0502020204030204" pitchFamily="34" charset="0"/>
                <a:ea typeface="Roboto" pitchFamily="34" charset="-122"/>
                <a:cs typeface="Calibri" panose="020F0502020204030204" pitchFamily="34" charset="0"/>
              </a:rPr>
              <a:t> his </a:t>
            </a:r>
            <a:r>
              <a:rPr lang="en-GB" sz="1200" dirty="0" err="1">
                <a:solidFill>
                  <a:srgbClr val="333333"/>
                </a:solidFill>
                <a:latin typeface="Calibri" panose="020F0502020204030204" pitchFamily="34" charset="0"/>
                <a:ea typeface="Roboto" pitchFamily="34" charset="-122"/>
                <a:cs typeface="Calibri" panose="020F0502020204030204" pitchFamily="34" charset="0"/>
              </a:rPr>
              <a:t>te</a:t>
            </a:r>
            <a:r>
              <a:rPr lang="en-GB" sz="1200" dirty="0">
                <a:solidFill>
                  <a:srgbClr val="333333"/>
                </a:solidFill>
                <a:latin typeface="Calibri" panose="020F0502020204030204" pitchFamily="34" charset="0"/>
                <a:ea typeface="Roboto" pitchFamily="34" charset="-122"/>
                <a:cs typeface="Calibri" panose="020F0502020204030204" pitchFamily="34" charset="0"/>
              </a:rPr>
              <a:t>. Ex </a:t>
            </a:r>
            <a:r>
              <a:rPr lang="en-GB" sz="1200" dirty="0" err="1">
                <a:solidFill>
                  <a:srgbClr val="333333"/>
                </a:solidFill>
                <a:latin typeface="Calibri" panose="020F0502020204030204" pitchFamily="34" charset="0"/>
                <a:ea typeface="Roboto" pitchFamily="34" charset="-122"/>
                <a:cs typeface="Calibri" panose="020F0502020204030204" pitchFamily="34" charset="0"/>
              </a:rPr>
              <a:t>vix</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justo</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nominavi</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Graecis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definitiones</a:t>
            </a:r>
            <a:r>
              <a:rPr lang="en-GB" sz="1200" dirty="0">
                <a:solidFill>
                  <a:srgbClr val="333333"/>
                </a:solidFill>
                <a:latin typeface="Calibri" panose="020F0502020204030204" pitchFamily="34" charset="0"/>
                <a:ea typeface="Roboto" pitchFamily="34" charset="-122"/>
                <a:cs typeface="Calibri" panose="020F0502020204030204" pitchFamily="34" charset="0"/>
              </a:rPr>
              <a:t> no </a:t>
            </a:r>
            <a:r>
              <a:rPr lang="en-GB" sz="1200" dirty="0" err="1">
                <a:solidFill>
                  <a:srgbClr val="333333"/>
                </a:solidFill>
                <a:latin typeface="Calibri" panose="020F0502020204030204" pitchFamily="34" charset="0"/>
                <a:ea typeface="Roboto" pitchFamily="34" charset="-122"/>
                <a:cs typeface="Calibri" panose="020F0502020204030204" pitchFamily="34" charset="0"/>
              </a:rPr>
              <a:t>geream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Mutat</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soluta</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legimus</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vel</a:t>
            </a:r>
            <a:r>
              <a:rPr lang="en-GB" sz="1200" dirty="0">
                <a:solidFill>
                  <a:srgbClr val="333333"/>
                </a:solidFill>
                <a:latin typeface="Calibri" panose="020F0502020204030204" pitchFamily="34" charset="0"/>
                <a:ea typeface="Roboto" pitchFamily="34" charset="-122"/>
                <a:cs typeface="Calibri" panose="020F0502020204030204" pitchFamily="34" charset="0"/>
              </a:rPr>
              <a:t> at, qui id </a:t>
            </a:r>
            <a:r>
              <a:rPr lang="en-GB" sz="1200" dirty="0" err="1">
                <a:solidFill>
                  <a:srgbClr val="333333"/>
                </a:solidFill>
                <a:latin typeface="Calibri" panose="020F0502020204030204" pitchFamily="34" charset="0"/>
                <a:ea typeface="Roboto" pitchFamily="34" charset="-122"/>
                <a:cs typeface="Calibri" panose="020F0502020204030204" pitchFamily="34" charset="0"/>
              </a:rPr>
              <a:t>utinam</a:t>
            </a:r>
            <a:r>
              <a:rPr lang="en-GB" sz="1200" dirty="0">
                <a:solidFill>
                  <a:srgbClr val="333333"/>
                </a:solidFill>
                <a:latin typeface="Calibri" panose="020F0502020204030204" pitchFamily="34" charset="0"/>
                <a:ea typeface="Roboto" pitchFamily="34" charset="-122"/>
                <a:cs typeface="Calibri" panose="020F0502020204030204" pitchFamily="34" charset="0"/>
              </a:rPr>
              <a:t> </a:t>
            </a:r>
            <a:r>
              <a:rPr lang="en-GB" sz="1200" dirty="0" err="1">
                <a:solidFill>
                  <a:srgbClr val="333333"/>
                </a:solidFill>
                <a:latin typeface="Calibri" panose="020F0502020204030204" pitchFamily="34" charset="0"/>
                <a:ea typeface="Roboto" pitchFamily="34" charset="-122"/>
                <a:cs typeface="Calibri" panose="020F0502020204030204" pitchFamily="34" charset="0"/>
              </a:rPr>
              <a:t>lobortis</a:t>
            </a:r>
            <a:r>
              <a:rPr lang="en-GB" sz="1200" dirty="0">
                <a:solidFill>
                  <a:srgbClr val="333333"/>
                </a:solidFill>
                <a:latin typeface="Calibri" panose="020F0502020204030204" pitchFamily="34" charset="0"/>
                <a:ea typeface="Roboto" pitchFamily="34" charset="-122"/>
                <a:cs typeface="Calibri" panose="020F0502020204030204" pitchFamily="34" charset="0"/>
              </a:rPr>
              <a:t>.</a:t>
            </a:r>
            <a:endParaRPr lang="en-GB" sz="200" dirty="0">
              <a:latin typeface="Calibri" panose="020F0502020204030204" pitchFamily="34" charset="0"/>
              <a:cs typeface="Calibri" panose="020F0502020204030204" pitchFamily="34" charset="0"/>
            </a:endParaRPr>
          </a:p>
        </p:txBody>
      </p:sp>
      <p:sp>
        <p:nvSpPr>
          <p:cNvPr id="18" name="Text Placeholder 2">
            <a:extLst>
              <a:ext uri="{FF2B5EF4-FFF2-40B4-BE49-F238E27FC236}">
                <a16:creationId xmlns:a16="http://schemas.microsoft.com/office/drawing/2014/main" id="{D31BDD1D-8F02-45E2-9E67-6B363111D4A5}"/>
              </a:ext>
            </a:extLst>
          </p:cNvPr>
          <p:cNvSpPr>
            <a:spLocks noGrp="1"/>
          </p:cNvSpPr>
          <p:nvPr>
            <p:ph type="body" sz="quarter" idx="23" hasCustomPrompt="1"/>
          </p:nvPr>
        </p:nvSpPr>
        <p:spPr>
          <a:xfrm>
            <a:off x="4888705" y="3655727"/>
            <a:ext cx="5261135" cy="385763"/>
          </a:xfrm>
        </p:spPr>
        <p:txBody>
          <a:bodyPr/>
          <a:lstStyle>
            <a:lvl1pPr marL="0" indent="0">
              <a:lnSpc>
                <a:spcPct val="100000"/>
              </a:lnSpc>
              <a:spcBef>
                <a:spcPts val="0"/>
              </a:spcBef>
              <a:buFontTx/>
              <a:buNone/>
              <a:defRPr sz="1730" b="1" cap="all" baseline="0">
                <a:solidFill>
                  <a:schemeClr val="accent2"/>
                </a:solidFill>
              </a:defRPr>
            </a:lvl1pPr>
          </a:lstStyle>
          <a:p>
            <a:pPr lvl="0"/>
            <a:r>
              <a:rPr lang="en-US" dirty="0"/>
              <a:t>SUBHEADING</a:t>
            </a:r>
          </a:p>
        </p:txBody>
      </p:sp>
    </p:spTree>
    <p:extLst>
      <p:ext uri="{BB962C8B-B14F-4D97-AF65-F5344CB8AC3E}">
        <p14:creationId xmlns:p14="http://schemas.microsoft.com/office/powerpoint/2010/main" val="193781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385242"/>
            <a:ext cx="9221689" cy="13985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1926204"/>
            <a:ext cx="9221689" cy="45910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6706539"/>
            <a:ext cx="2405658" cy="385241"/>
          </a:xfrm>
          <a:prstGeom prst="rect">
            <a:avLst/>
          </a:prstGeom>
        </p:spPr>
        <p:txBody>
          <a:bodyPr vert="horz" lIns="91440" tIns="45720" rIns="91440" bIns="45720" rtlCol="0" anchor="ctr"/>
          <a:lstStyle>
            <a:lvl1pPr algn="l">
              <a:defRPr sz="1266">
                <a:solidFill>
                  <a:schemeClr val="tx1">
                    <a:tint val="75000"/>
                  </a:schemeClr>
                </a:solidFill>
              </a:defRPr>
            </a:lvl1pPr>
          </a:lstStyle>
          <a:p>
            <a:fld id="{11873DE8-06B5-48B1-99BB-E184B784EAED}" type="datetime1">
              <a:rPr lang="en-GB" smtClean="0"/>
              <a:t>15/03/2023</a:t>
            </a:fld>
            <a:endParaRPr lang="en-GB"/>
          </a:p>
        </p:txBody>
      </p:sp>
      <p:sp>
        <p:nvSpPr>
          <p:cNvPr id="5" name="Footer Placeholder 4"/>
          <p:cNvSpPr>
            <a:spLocks noGrp="1"/>
          </p:cNvSpPr>
          <p:nvPr>
            <p:ph type="ftr" sz="quarter" idx="3"/>
          </p:nvPr>
        </p:nvSpPr>
        <p:spPr>
          <a:xfrm>
            <a:off x="3541663" y="6706539"/>
            <a:ext cx="3608487" cy="385241"/>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551093" y="6706539"/>
            <a:ext cx="2405658" cy="385241"/>
          </a:xfrm>
          <a:prstGeom prst="rect">
            <a:avLst/>
          </a:prstGeom>
        </p:spPr>
        <p:txBody>
          <a:bodyPr vert="horz" lIns="91440" tIns="45720" rIns="91440" bIns="45720" rtlCol="0" anchor="ctr"/>
          <a:lstStyle>
            <a:lvl1pPr algn="r">
              <a:defRPr sz="1266">
                <a:solidFill>
                  <a:schemeClr val="tx1">
                    <a:tint val="75000"/>
                  </a:schemeClr>
                </a:solidFill>
              </a:defRPr>
            </a:lvl1pPr>
          </a:lstStyle>
          <a:p>
            <a:fld id="{91293E4F-63EC-4ABC-BDB2-ED482AA3BBC0}" type="slidenum">
              <a:rPr lang="en-GB" smtClean="0"/>
              <a:t>‹#›</a:t>
            </a:fld>
            <a:endParaRPr lang="en-GB"/>
          </a:p>
        </p:txBody>
      </p:sp>
      <p:pic>
        <p:nvPicPr>
          <p:cNvPr id="7" name="Object 4" descr="preencoded.png">
            <a:extLst>
              <a:ext uri="{FF2B5EF4-FFF2-40B4-BE49-F238E27FC236}">
                <a16:creationId xmlns:a16="http://schemas.microsoft.com/office/drawing/2014/main" id="{74B48DEC-9DD9-4354-A253-2E55841E6604}"/>
              </a:ext>
            </a:extLst>
          </p:cNvPr>
          <p:cNvPicPr>
            <a:picLocks noChangeAspect="1"/>
          </p:cNvPicPr>
          <p:nvPr userDrawn="1"/>
        </p:nvPicPr>
        <p:blipFill>
          <a:blip r:embed="rId21"/>
          <a:stretch>
            <a:fillRect/>
          </a:stretch>
        </p:blipFill>
        <p:spPr>
          <a:xfrm>
            <a:off x="8594989" y="125430"/>
            <a:ext cx="1940299" cy="863196"/>
          </a:xfrm>
          <a:prstGeom prst="rect">
            <a:avLst/>
          </a:prstGeom>
        </p:spPr>
      </p:pic>
    </p:spTree>
    <p:extLst>
      <p:ext uri="{BB962C8B-B14F-4D97-AF65-F5344CB8AC3E}">
        <p14:creationId xmlns:p14="http://schemas.microsoft.com/office/powerpoint/2010/main" val="1005780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9" r:id="rId5"/>
    <p:sldLayoutId id="2147483679" r:id="rId6"/>
    <p:sldLayoutId id="2147483678"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91" r:id="rId16"/>
    <p:sldLayoutId id="2147483690" r:id="rId17"/>
    <p:sldLayoutId id="2147483692" r:id="rId18"/>
    <p:sldLayoutId id="2147483693" r:id="rId19"/>
  </p:sldLayoutIdLst>
  <p:hf hdr="0" ftr="0" dt="0"/>
  <p:txStyles>
    <p:titleStyle>
      <a:lvl1pPr algn="l" defTabSz="964783" rtl="0" eaLnBrk="1" latinLnBrk="0" hangingPunct="1">
        <a:lnSpc>
          <a:spcPct val="90000"/>
        </a:lnSpc>
        <a:spcBef>
          <a:spcPct val="0"/>
        </a:spcBef>
        <a:buNone/>
        <a:defRPr sz="4642" kern="1200">
          <a:solidFill>
            <a:schemeClr val="tx1"/>
          </a:solidFill>
          <a:latin typeface="+mj-lt"/>
          <a:ea typeface="+mj-ea"/>
          <a:cs typeface="+mj-cs"/>
        </a:defRPr>
      </a:lvl1pPr>
    </p:titleStyle>
    <p:bodyStyle>
      <a:lvl1pPr marL="241196" indent="-241196" algn="l" defTabSz="964783" rtl="0" eaLnBrk="1" latinLnBrk="0" hangingPunct="1">
        <a:lnSpc>
          <a:spcPct val="90000"/>
        </a:lnSpc>
        <a:spcBef>
          <a:spcPts val="1055"/>
        </a:spcBef>
        <a:buFont typeface="Arial" panose="020B0604020202020204" pitchFamily="34" charset="0"/>
        <a:buChar char="•"/>
        <a:defRPr sz="2954"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2532"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211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p:bodyStyle>
    <p:otherStyle>
      <a:defPPr>
        <a:defRPr lang="en-US"/>
      </a:defPPr>
      <a:lvl1pPr marL="0" algn="l" defTabSz="964783" rtl="0" eaLnBrk="1" latinLnBrk="0" hangingPunct="1">
        <a:defRPr sz="1899" kern="1200">
          <a:solidFill>
            <a:schemeClr val="tx1"/>
          </a:solidFill>
          <a:latin typeface="+mn-lt"/>
          <a:ea typeface="+mn-ea"/>
          <a:cs typeface="+mn-cs"/>
        </a:defRPr>
      </a:lvl1pPr>
      <a:lvl2pPr marL="482392" algn="l" defTabSz="964783" rtl="0" eaLnBrk="1" latinLnBrk="0" hangingPunct="1">
        <a:defRPr sz="1899" kern="1200">
          <a:solidFill>
            <a:schemeClr val="tx1"/>
          </a:solidFill>
          <a:latin typeface="+mn-lt"/>
          <a:ea typeface="+mn-ea"/>
          <a:cs typeface="+mn-cs"/>
        </a:defRPr>
      </a:lvl2pPr>
      <a:lvl3pPr marL="964783" algn="l" defTabSz="964783" rtl="0" eaLnBrk="1" latinLnBrk="0" hangingPunct="1">
        <a:defRPr sz="1899" kern="1200">
          <a:solidFill>
            <a:schemeClr val="tx1"/>
          </a:solidFill>
          <a:latin typeface="+mn-lt"/>
          <a:ea typeface="+mn-ea"/>
          <a:cs typeface="+mn-cs"/>
        </a:defRPr>
      </a:lvl3pPr>
      <a:lvl4pPr marL="1447175" algn="l" defTabSz="964783" rtl="0" eaLnBrk="1" latinLnBrk="0" hangingPunct="1">
        <a:defRPr sz="1899" kern="1200">
          <a:solidFill>
            <a:schemeClr val="tx1"/>
          </a:solidFill>
          <a:latin typeface="+mn-lt"/>
          <a:ea typeface="+mn-ea"/>
          <a:cs typeface="+mn-cs"/>
        </a:defRPr>
      </a:lvl4pPr>
      <a:lvl5pPr marL="1929567" algn="l" defTabSz="964783" rtl="0" eaLnBrk="1" latinLnBrk="0" hangingPunct="1">
        <a:defRPr sz="1899" kern="1200">
          <a:solidFill>
            <a:schemeClr val="tx1"/>
          </a:solidFill>
          <a:latin typeface="+mn-lt"/>
          <a:ea typeface="+mn-ea"/>
          <a:cs typeface="+mn-cs"/>
        </a:defRPr>
      </a:lvl5pPr>
      <a:lvl6pPr marL="2411959" algn="l" defTabSz="964783" rtl="0" eaLnBrk="1" latinLnBrk="0" hangingPunct="1">
        <a:defRPr sz="1899" kern="1200">
          <a:solidFill>
            <a:schemeClr val="tx1"/>
          </a:solidFill>
          <a:latin typeface="+mn-lt"/>
          <a:ea typeface="+mn-ea"/>
          <a:cs typeface="+mn-cs"/>
        </a:defRPr>
      </a:lvl6pPr>
      <a:lvl7pPr marL="2894350" algn="l" defTabSz="964783" rtl="0" eaLnBrk="1" latinLnBrk="0" hangingPunct="1">
        <a:defRPr sz="1899" kern="1200">
          <a:solidFill>
            <a:schemeClr val="tx1"/>
          </a:solidFill>
          <a:latin typeface="+mn-lt"/>
          <a:ea typeface="+mn-ea"/>
          <a:cs typeface="+mn-cs"/>
        </a:defRPr>
      </a:lvl7pPr>
      <a:lvl8pPr marL="3376742" algn="l" defTabSz="964783" rtl="0" eaLnBrk="1" latinLnBrk="0" hangingPunct="1">
        <a:defRPr sz="1899" kern="1200">
          <a:solidFill>
            <a:schemeClr val="tx1"/>
          </a:solidFill>
          <a:latin typeface="+mn-lt"/>
          <a:ea typeface="+mn-ea"/>
          <a:cs typeface="+mn-cs"/>
        </a:defRPr>
      </a:lvl8pPr>
      <a:lvl9pPr marL="3859134" algn="l" defTabSz="964783" rtl="0" eaLnBrk="1" latinLnBrk="0" hangingPunct="1">
        <a:defRPr sz="18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onetzero@energise.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0.png"/><Relationship Id="rId7"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7.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png"/><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7" Type="http://schemas.openxmlformats.org/officeDocument/2006/relationships/image" Target="../media/image29.png"/><Relationship Id="rId2" Type="http://schemas.openxmlformats.org/officeDocument/2006/relationships/image" Target="../media/image24.png"/><Relationship Id="rId16" Type="http://schemas.openxmlformats.org/officeDocument/2006/relationships/image" Target="../media/image38.png"/><Relationship Id="rId29" Type="http://schemas.openxmlformats.org/officeDocument/2006/relationships/image" Target="../media/image51.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49" Type="http://schemas.openxmlformats.org/officeDocument/2006/relationships/image" Target="../media/image71.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4"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image" Target="../media/image30.png"/><Relationship Id="rId3"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0" Type="http://schemas.openxmlformats.org/officeDocument/2006/relationships/image" Target="../media/image42.png"/><Relationship Id="rId41"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2.jpg"/><Relationship Id="rId4" Type="http://schemas.openxmlformats.org/officeDocument/2006/relationships/image" Target="../media/image81.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5F6E-FBAB-40A2-9C10-5BF3DD96C25D}"/>
              </a:ext>
            </a:extLst>
          </p:cNvPr>
          <p:cNvSpPr>
            <a:spLocks noGrp="1"/>
          </p:cNvSpPr>
          <p:nvPr>
            <p:ph type="ctrTitle"/>
          </p:nvPr>
        </p:nvSpPr>
        <p:spPr/>
        <p:txBody>
          <a:bodyPr/>
          <a:lstStyle/>
          <a:p>
            <a:r>
              <a:rPr lang="en-GB" dirty="0"/>
              <a:t>Net zero strategy</a:t>
            </a:r>
          </a:p>
        </p:txBody>
      </p:sp>
      <p:sp>
        <p:nvSpPr>
          <p:cNvPr id="3" name="Subtitle 2">
            <a:extLst>
              <a:ext uri="{FF2B5EF4-FFF2-40B4-BE49-F238E27FC236}">
                <a16:creationId xmlns:a16="http://schemas.microsoft.com/office/drawing/2014/main" id="{E0387A4C-A5DF-43FE-B9F6-32A787382BE8}"/>
              </a:ext>
            </a:extLst>
          </p:cNvPr>
          <p:cNvSpPr>
            <a:spLocks noGrp="1"/>
          </p:cNvSpPr>
          <p:nvPr>
            <p:ph type="subTitle" idx="1"/>
          </p:nvPr>
        </p:nvSpPr>
        <p:spPr/>
        <p:txBody>
          <a:bodyPr/>
          <a:lstStyle/>
          <a:p>
            <a:r>
              <a:rPr lang="en-GB" dirty="0"/>
              <a:t>TARGETING A GREATER THAN 90% REDUCTION BY 2050</a:t>
            </a:r>
          </a:p>
        </p:txBody>
      </p:sp>
      <p:sp>
        <p:nvSpPr>
          <p:cNvPr id="4" name="Text Placeholder 3">
            <a:extLst>
              <a:ext uri="{FF2B5EF4-FFF2-40B4-BE49-F238E27FC236}">
                <a16:creationId xmlns:a16="http://schemas.microsoft.com/office/drawing/2014/main" id="{43C15116-83F7-4CED-A38E-0D713D18686E}"/>
              </a:ext>
            </a:extLst>
          </p:cNvPr>
          <p:cNvSpPr>
            <a:spLocks noGrp="1"/>
          </p:cNvSpPr>
          <p:nvPr>
            <p:ph type="body" sz="quarter" idx="13"/>
          </p:nvPr>
        </p:nvSpPr>
        <p:spPr/>
        <p:txBody>
          <a:bodyPr/>
          <a:lstStyle/>
          <a:p>
            <a:endParaRPr lang="en-GB" dirty="0"/>
          </a:p>
        </p:txBody>
      </p:sp>
      <p:sp>
        <p:nvSpPr>
          <p:cNvPr id="5" name="TextBox 4">
            <a:extLst>
              <a:ext uri="{FF2B5EF4-FFF2-40B4-BE49-F238E27FC236}">
                <a16:creationId xmlns:a16="http://schemas.microsoft.com/office/drawing/2014/main" id="{E1289C4B-1773-4CA7-A53A-017CB39A81CE}"/>
              </a:ext>
            </a:extLst>
          </p:cNvPr>
          <p:cNvSpPr txBox="1"/>
          <p:nvPr/>
        </p:nvSpPr>
        <p:spPr>
          <a:xfrm>
            <a:off x="5814059" y="3608070"/>
            <a:ext cx="1776443" cy="602537"/>
          </a:xfrm>
          <a:prstGeom prst="rect">
            <a:avLst/>
          </a:prstGeom>
          <a:noFill/>
        </p:spPr>
        <p:txBody>
          <a:bodyPr wrap="square" rtlCol="0">
            <a:spAutoFit/>
          </a:bodyPr>
          <a:lstStyle/>
          <a:p>
            <a:pPr>
              <a:lnSpc>
                <a:spcPts val="2053"/>
              </a:lnSpc>
            </a:pPr>
            <a:r>
              <a:rPr lang="en-GB" sz="1150" dirty="0">
                <a:highlight>
                  <a:srgbClr val="FFFF00"/>
                </a:highlight>
              </a:rPr>
              <a:t>Energise</a:t>
            </a:r>
          </a:p>
          <a:p>
            <a:pPr>
              <a:lnSpc>
                <a:spcPts val="2053"/>
              </a:lnSpc>
            </a:pPr>
            <a:r>
              <a:rPr lang="en-GB" sz="1150" dirty="0">
                <a:highlight>
                  <a:srgbClr val="FFFF00"/>
                </a:highlight>
                <a:hlinkClick r:id="rId2"/>
              </a:rPr>
              <a:t>gonetzero@energise.com</a:t>
            </a:r>
            <a:r>
              <a:rPr lang="en-GB" sz="1150" dirty="0">
                <a:highlight>
                  <a:srgbClr val="FFFF00"/>
                </a:highlight>
              </a:rPr>
              <a:t> </a:t>
            </a:r>
          </a:p>
        </p:txBody>
      </p:sp>
      <p:sp>
        <p:nvSpPr>
          <p:cNvPr id="6" name="TextBox 5">
            <a:extLst>
              <a:ext uri="{FF2B5EF4-FFF2-40B4-BE49-F238E27FC236}">
                <a16:creationId xmlns:a16="http://schemas.microsoft.com/office/drawing/2014/main" id="{21382B24-FAB3-47DB-8A43-D65B9847BAFF}"/>
              </a:ext>
            </a:extLst>
          </p:cNvPr>
          <p:cNvSpPr txBox="1"/>
          <p:nvPr/>
        </p:nvSpPr>
        <p:spPr>
          <a:xfrm>
            <a:off x="8031480" y="3617913"/>
            <a:ext cx="2392680" cy="602537"/>
          </a:xfrm>
          <a:prstGeom prst="rect">
            <a:avLst/>
          </a:prstGeom>
          <a:noFill/>
        </p:spPr>
        <p:txBody>
          <a:bodyPr wrap="square" rtlCol="0">
            <a:spAutoFit/>
          </a:bodyPr>
          <a:lstStyle/>
          <a:p>
            <a:pPr>
              <a:lnSpc>
                <a:spcPts val="2053"/>
              </a:lnSpc>
            </a:pPr>
            <a:r>
              <a:rPr lang="en-GB" sz="1150" dirty="0"/>
              <a:t>Version date: 	</a:t>
            </a:r>
            <a:r>
              <a:rPr lang="en-GB" sz="1150" dirty="0">
                <a:highlight>
                  <a:srgbClr val="FFFF00"/>
                </a:highlight>
              </a:rPr>
              <a:t>XX </a:t>
            </a:r>
            <a:r>
              <a:rPr lang="en-GB" sz="1150" dirty="0" err="1">
                <a:highlight>
                  <a:srgbClr val="FFFF00"/>
                </a:highlight>
              </a:rPr>
              <a:t>Xxxxxx</a:t>
            </a:r>
            <a:r>
              <a:rPr lang="en-GB" sz="1150" dirty="0">
                <a:highlight>
                  <a:srgbClr val="FFFF00"/>
                </a:highlight>
              </a:rPr>
              <a:t> XXXX</a:t>
            </a:r>
          </a:p>
          <a:p>
            <a:pPr>
              <a:lnSpc>
                <a:spcPts val="2053"/>
              </a:lnSpc>
            </a:pPr>
            <a:r>
              <a:rPr lang="en-GB" sz="1150" dirty="0"/>
              <a:t>Release date: 	</a:t>
            </a:r>
            <a:r>
              <a:rPr lang="en-GB" sz="1150" dirty="0">
                <a:highlight>
                  <a:srgbClr val="FFFF00"/>
                </a:highlight>
              </a:rPr>
              <a:t>XX </a:t>
            </a:r>
            <a:r>
              <a:rPr lang="en-GB" sz="1150" dirty="0" err="1">
                <a:highlight>
                  <a:srgbClr val="FFFF00"/>
                </a:highlight>
              </a:rPr>
              <a:t>Xxxxxx</a:t>
            </a:r>
            <a:r>
              <a:rPr lang="en-GB" sz="1150" dirty="0">
                <a:highlight>
                  <a:srgbClr val="FFFF00"/>
                </a:highlight>
              </a:rPr>
              <a:t> XXXX</a:t>
            </a:r>
          </a:p>
        </p:txBody>
      </p:sp>
    </p:spTree>
    <p:extLst>
      <p:ext uri="{BB962C8B-B14F-4D97-AF65-F5344CB8AC3E}">
        <p14:creationId xmlns:p14="http://schemas.microsoft.com/office/powerpoint/2010/main" val="75397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CARBON FOOTPRINT</a:t>
            </a:r>
          </a:p>
        </p:txBody>
      </p:sp>
      <p:sp>
        <p:nvSpPr>
          <p:cNvPr id="2" name="Text Placeholder 1">
            <a:extLst>
              <a:ext uri="{FF2B5EF4-FFF2-40B4-BE49-F238E27FC236}">
                <a16:creationId xmlns:a16="http://schemas.microsoft.com/office/drawing/2014/main" id="{D15D2B78-0294-49A5-2E69-56AE5D706781}"/>
              </a:ext>
            </a:extLst>
          </p:cNvPr>
          <p:cNvSpPr>
            <a:spLocks noGrp="1"/>
          </p:cNvSpPr>
          <p:nvPr>
            <p:ph type="body" sz="quarter" idx="11"/>
          </p:nvPr>
        </p:nvSpPr>
        <p:spPr/>
        <p:txBody>
          <a:bodyPr/>
          <a:lstStyle/>
          <a:p>
            <a:r>
              <a:rPr lang="en-GB" dirty="0"/>
              <a:t>02</a:t>
            </a:r>
          </a:p>
        </p:txBody>
      </p:sp>
      <p:sp>
        <p:nvSpPr>
          <p:cNvPr id="5" name="Text Placeholder 4">
            <a:extLst>
              <a:ext uri="{FF2B5EF4-FFF2-40B4-BE49-F238E27FC236}">
                <a16:creationId xmlns:a16="http://schemas.microsoft.com/office/drawing/2014/main" id="{6113AAC5-4232-A1E5-4163-887FD793998F}"/>
              </a:ext>
            </a:extLst>
          </p:cNvPr>
          <p:cNvSpPr>
            <a:spLocks noGrp="1"/>
          </p:cNvSpPr>
          <p:nvPr>
            <p:ph type="body" sz="quarter" idx="14"/>
          </p:nvPr>
        </p:nvSpPr>
        <p:spPr/>
        <p:txBody>
          <a:bodyPr/>
          <a:lstStyle/>
          <a:p>
            <a:r>
              <a:rPr lang="en-GB" dirty="0"/>
              <a:t>BASELINE IMPACT</a:t>
            </a:r>
          </a:p>
        </p:txBody>
      </p:sp>
    </p:spTree>
    <p:extLst>
      <p:ext uri="{BB962C8B-B14F-4D97-AF65-F5344CB8AC3E}">
        <p14:creationId xmlns:p14="http://schemas.microsoft.com/office/powerpoint/2010/main" val="1425013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23D9CF-59D9-0543-B663-4983308D5213}"/>
              </a:ext>
            </a:extLst>
          </p:cNvPr>
          <p:cNvSpPr>
            <a:spLocks noGrp="1"/>
          </p:cNvSpPr>
          <p:nvPr>
            <p:ph type="body" sz="quarter" idx="13"/>
          </p:nvPr>
        </p:nvSpPr>
        <p:spPr>
          <a:xfrm>
            <a:off x="101600" y="147659"/>
            <a:ext cx="9723120" cy="533400"/>
          </a:xfrm>
        </p:spPr>
        <p:txBody>
          <a:bodyPr/>
          <a:lstStyle/>
          <a:p>
            <a:r>
              <a:rPr lang="en-GB" dirty="0"/>
              <a:t>TIMBER INDUSTRY CARBON footprint</a:t>
            </a:r>
          </a:p>
        </p:txBody>
      </p:sp>
      <p:pic>
        <p:nvPicPr>
          <p:cNvPr id="10" name="Picture 9" descr="Chart, treemap chart&#10;&#10;Description automatically generated">
            <a:extLst>
              <a:ext uri="{FF2B5EF4-FFF2-40B4-BE49-F238E27FC236}">
                <a16:creationId xmlns:a16="http://schemas.microsoft.com/office/drawing/2014/main" id="{075680B6-DAFE-2376-532F-B7A6A7424C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286" y="908981"/>
            <a:ext cx="6413869" cy="6179185"/>
          </a:xfrm>
          <a:prstGeom prst="rect">
            <a:avLst/>
          </a:prstGeom>
          <a:noFill/>
        </p:spPr>
      </p:pic>
    </p:spTree>
    <p:extLst>
      <p:ext uri="{BB962C8B-B14F-4D97-AF65-F5344CB8AC3E}">
        <p14:creationId xmlns:p14="http://schemas.microsoft.com/office/powerpoint/2010/main" val="1261303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3B0DB-D8A3-E101-3132-8660BBAEE1DD}"/>
              </a:ext>
            </a:extLst>
          </p:cNvPr>
          <p:cNvSpPr>
            <a:spLocks noGrp="1"/>
          </p:cNvSpPr>
          <p:nvPr>
            <p:ph type="body" sz="quarter" idx="13"/>
          </p:nvPr>
        </p:nvSpPr>
        <p:spPr>
          <a:xfrm>
            <a:off x="213360" y="319404"/>
            <a:ext cx="9723120" cy="533400"/>
          </a:xfrm>
        </p:spPr>
        <p:txBody>
          <a:bodyPr/>
          <a:lstStyle/>
          <a:p>
            <a:r>
              <a:rPr lang="en-GB" dirty="0"/>
              <a:t>TIMBER INDUSTRY CARBON footprint</a:t>
            </a:r>
          </a:p>
          <a:p>
            <a:endParaRPr lang="en-GB" dirty="0"/>
          </a:p>
        </p:txBody>
      </p:sp>
      <p:pic>
        <p:nvPicPr>
          <p:cNvPr id="7" name="Picture 6">
            <a:extLst>
              <a:ext uri="{FF2B5EF4-FFF2-40B4-BE49-F238E27FC236}">
                <a16:creationId xmlns:a16="http://schemas.microsoft.com/office/drawing/2014/main" id="{3D6F9111-1208-93C1-4FF0-B998289491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7039"/>
            <a:ext cx="5355865" cy="3549941"/>
          </a:xfrm>
          <a:prstGeom prst="rect">
            <a:avLst/>
          </a:prstGeom>
          <a:noFill/>
        </p:spPr>
      </p:pic>
      <p:graphicFrame>
        <p:nvGraphicFramePr>
          <p:cNvPr id="8" name="Table 7">
            <a:extLst>
              <a:ext uri="{FF2B5EF4-FFF2-40B4-BE49-F238E27FC236}">
                <a16:creationId xmlns:a16="http://schemas.microsoft.com/office/drawing/2014/main" id="{5B3DFE2A-E637-7C89-4439-783E152E3D8C}"/>
              </a:ext>
            </a:extLst>
          </p:cNvPr>
          <p:cNvGraphicFramePr>
            <a:graphicFrameLocks noGrp="1"/>
          </p:cNvGraphicFramePr>
          <p:nvPr>
            <p:extLst>
              <p:ext uri="{D42A27DB-BD31-4B8C-83A1-F6EECF244321}">
                <p14:modId xmlns:p14="http://schemas.microsoft.com/office/powerpoint/2010/main" val="3113249533"/>
              </p:ext>
            </p:extLst>
          </p:nvPr>
        </p:nvGraphicFramePr>
        <p:xfrm>
          <a:off x="752262" y="5516880"/>
          <a:ext cx="8841849" cy="1502410"/>
        </p:xfrm>
        <a:graphic>
          <a:graphicData uri="http://schemas.openxmlformats.org/drawingml/2006/table">
            <a:tbl>
              <a:tblPr firstRow="1" firstCol="1" bandRow="1">
                <a:tableStyleId>{5DA37D80-6434-44D0-A028-1B22A696006F}</a:tableStyleId>
              </a:tblPr>
              <a:tblGrid>
                <a:gridCol w="4657886">
                  <a:extLst>
                    <a:ext uri="{9D8B030D-6E8A-4147-A177-3AD203B41FA5}">
                      <a16:colId xmlns:a16="http://schemas.microsoft.com/office/drawing/2014/main" val="3804567081"/>
                    </a:ext>
                  </a:extLst>
                </a:gridCol>
                <a:gridCol w="1280300">
                  <a:extLst>
                    <a:ext uri="{9D8B030D-6E8A-4147-A177-3AD203B41FA5}">
                      <a16:colId xmlns:a16="http://schemas.microsoft.com/office/drawing/2014/main" val="2685155390"/>
                    </a:ext>
                  </a:extLst>
                </a:gridCol>
                <a:gridCol w="1534945">
                  <a:extLst>
                    <a:ext uri="{9D8B030D-6E8A-4147-A177-3AD203B41FA5}">
                      <a16:colId xmlns:a16="http://schemas.microsoft.com/office/drawing/2014/main" val="1817220141"/>
                    </a:ext>
                  </a:extLst>
                </a:gridCol>
                <a:gridCol w="1368718">
                  <a:extLst>
                    <a:ext uri="{9D8B030D-6E8A-4147-A177-3AD203B41FA5}">
                      <a16:colId xmlns:a16="http://schemas.microsoft.com/office/drawing/2014/main" val="624153163"/>
                    </a:ext>
                  </a:extLst>
                </a:gridCol>
              </a:tblGrid>
              <a:tr h="629920">
                <a:tc>
                  <a:txBody>
                    <a:bodyPr/>
                    <a:lstStyle/>
                    <a:p>
                      <a:pPr>
                        <a:lnSpc>
                          <a:spcPct val="107000"/>
                        </a:lnSpc>
                        <a:spcAft>
                          <a:spcPts val="800"/>
                        </a:spcAft>
                      </a:pPr>
                      <a:r>
                        <a:rPr lang="en-GB" sz="1100">
                          <a:effectLst/>
                        </a:rPr>
                        <a:t>SCOPE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BASIS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TOTAL (tCO</a:t>
                      </a:r>
                      <a:r>
                        <a:rPr lang="en-GB" sz="1100" baseline="-25000">
                          <a:effectLst/>
                        </a:rPr>
                        <a:t>2</a:t>
                      </a:r>
                      <a:r>
                        <a:rPr lang="en-GB" sz="1100">
                          <a:effectLst/>
                        </a:rPr>
                        <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 OF UK FOOTPRINT (RESPECTIVE BASIS)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0934634"/>
                  </a:ext>
                </a:extLst>
              </a:tr>
              <a:tr h="215265">
                <a:tc>
                  <a:txBody>
                    <a:bodyPr/>
                    <a:lstStyle/>
                    <a:p>
                      <a:pPr>
                        <a:lnSpc>
                          <a:spcPct val="107000"/>
                        </a:lnSpc>
                        <a:spcAft>
                          <a:spcPts val="800"/>
                        </a:spcAft>
                      </a:pPr>
                      <a:r>
                        <a:rPr lang="en-GB" sz="1100">
                          <a:effectLst/>
                        </a:rPr>
                        <a:t>Timber (exc. Paper/Cardboard/Pulp/Imported Biomass)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Territorial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a:effectLst/>
                        </a:rPr>
                        <a:t>1,575,356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a:effectLst/>
                        </a:rPr>
                        <a:t>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6139226"/>
                  </a:ext>
                </a:extLst>
              </a:tr>
              <a:tr h="226695">
                <a:tc>
                  <a:txBody>
                    <a:bodyPr/>
                    <a:lstStyle/>
                    <a:p>
                      <a:pPr>
                        <a:lnSpc>
                          <a:spcPct val="107000"/>
                        </a:lnSpc>
                        <a:spcAft>
                          <a:spcPts val="800"/>
                        </a:spcAft>
                      </a:pPr>
                      <a:r>
                        <a:rPr lang="en-GB" sz="1100">
                          <a:effectLst/>
                        </a:rPr>
                        <a:t>Timber (exc. Paper/Cardboard/Pulp/Imported Biomass)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Consumption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dirty="0">
                          <a:effectLst/>
                        </a:rPr>
                        <a:t>5,231,071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a:effectLst/>
                        </a:rPr>
                        <a:t>0.68%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3768366"/>
                  </a:ext>
                </a:extLst>
              </a:tr>
              <a:tr h="215265">
                <a:tc>
                  <a:txBody>
                    <a:bodyPr/>
                    <a:lstStyle/>
                    <a:p>
                      <a:pPr>
                        <a:lnSpc>
                          <a:spcPct val="107000"/>
                        </a:lnSpc>
                        <a:spcAft>
                          <a:spcPts val="800"/>
                        </a:spcAft>
                      </a:pPr>
                      <a:r>
                        <a:rPr lang="en-GB" sz="1100">
                          <a:effectLst/>
                        </a:rPr>
                        <a:t>Timber (inc. Paper/Cardboard/Pulp, exc. Imp. Biomass)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Territorial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a:effectLst/>
                        </a:rPr>
                        <a:t>3,340,107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a:effectLst/>
                        </a:rPr>
                        <a:t>0.71%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8430255"/>
                  </a:ext>
                </a:extLst>
              </a:tr>
              <a:tr h="215265">
                <a:tc>
                  <a:txBody>
                    <a:bodyPr/>
                    <a:lstStyle/>
                    <a:p>
                      <a:pPr>
                        <a:lnSpc>
                          <a:spcPct val="107000"/>
                        </a:lnSpc>
                        <a:spcAft>
                          <a:spcPts val="800"/>
                        </a:spcAft>
                      </a:pPr>
                      <a:r>
                        <a:rPr lang="en-GB" sz="1100">
                          <a:effectLst/>
                        </a:rPr>
                        <a:t>Timber (inc. Paper/Cardboard/Pulp, exc. Imp. Biomass)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100">
                          <a:effectLst/>
                        </a:rPr>
                        <a:t>Consumption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a:effectLst/>
                        </a:rPr>
                        <a:t>10,748,277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n-GB" sz="1100" dirty="0">
                          <a:effectLst/>
                        </a:rPr>
                        <a:t>1.39%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7510716"/>
                  </a:ext>
                </a:extLst>
              </a:tr>
            </a:tbl>
          </a:graphicData>
        </a:graphic>
      </p:graphicFrame>
      <p:pic>
        <p:nvPicPr>
          <p:cNvPr id="3" name="Picture 2">
            <a:extLst>
              <a:ext uri="{FF2B5EF4-FFF2-40B4-BE49-F238E27FC236}">
                <a16:creationId xmlns:a16="http://schemas.microsoft.com/office/drawing/2014/main" id="{AC321142-BABE-57BC-B7EF-1C274F6C74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9"/>
          <a:stretch/>
        </p:blipFill>
        <p:spPr bwMode="auto">
          <a:xfrm>
            <a:off x="5120507" y="1717039"/>
            <a:ext cx="5571306" cy="35755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5306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5AF754-9B87-FA40-7D95-F5049D6FAC8D}"/>
              </a:ext>
            </a:extLst>
          </p:cNvPr>
          <p:cNvSpPr>
            <a:spLocks noGrp="1"/>
          </p:cNvSpPr>
          <p:nvPr>
            <p:ph type="body" sz="quarter" idx="13"/>
          </p:nvPr>
        </p:nvSpPr>
        <p:spPr/>
        <p:txBody>
          <a:bodyPr/>
          <a:lstStyle/>
          <a:p>
            <a:r>
              <a:rPr lang="en-GB" dirty="0"/>
              <a:t>TIMBER INDUSTRY Carbon Footprint</a:t>
            </a:r>
          </a:p>
        </p:txBody>
      </p:sp>
      <p:sp>
        <p:nvSpPr>
          <p:cNvPr id="12" name="Content Placeholder 11">
            <a:extLst>
              <a:ext uri="{FF2B5EF4-FFF2-40B4-BE49-F238E27FC236}">
                <a16:creationId xmlns:a16="http://schemas.microsoft.com/office/drawing/2014/main" id="{D30BFD1B-EABE-2E44-C686-6A5D0820309D}"/>
              </a:ext>
            </a:extLst>
          </p:cNvPr>
          <p:cNvSpPr>
            <a:spLocks noGrp="1"/>
          </p:cNvSpPr>
          <p:nvPr>
            <p:ph sz="quarter" idx="15"/>
          </p:nvPr>
        </p:nvSpPr>
        <p:spPr>
          <a:xfrm>
            <a:off x="1189037" y="2450772"/>
            <a:ext cx="4470082" cy="295656"/>
          </a:xfrm>
        </p:spPr>
        <p:txBody>
          <a:bodyPr/>
          <a:lstStyle/>
          <a:p>
            <a:r>
              <a:rPr lang="en-GB" sz="1570" b="1" dirty="0">
                <a:solidFill>
                  <a:srgbClr val="333333"/>
                </a:solidFill>
                <a:latin typeface="Calibri" panose="020F0502020204030204" pitchFamily="34" charset="0"/>
                <a:ea typeface="Roboto" pitchFamily="34" charset="-122"/>
                <a:cs typeface="Calibri" panose="020F0502020204030204" pitchFamily="34" charset="0"/>
              </a:rPr>
              <a:t>c.</a:t>
            </a:r>
            <a:r>
              <a:rPr lang="en-GB" sz="1600" dirty="0">
                <a:effectLst/>
              </a:rPr>
              <a:t> 5.2M</a:t>
            </a:r>
            <a:r>
              <a:rPr lang="en-GB" sz="1570" b="1" dirty="0">
                <a:solidFill>
                  <a:srgbClr val="333333"/>
                </a:solidFill>
                <a:latin typeface="Calibri" panose="020F0502020204030204" pitchFamily="34" charset="0"/>
                <a:ea typeface="Roboto" pitchFamily="34" charset="-122"/>
                <a:cs typeface="Calibri" panose="020F0502020204030204" pitchFamily="34" charset="0"/>
              </a:rPr>
              <a:t> tCO</a:t>
            </a:r>
            <a:r>
              <a:rPr lang="en-GB" sz="1570" b="1" baseline="-25000" dirty="0">
                <a:solidFill>
                  <a:srgbClr val="333333"/>
                </a:solidFill>
                <a:latin typeface="Calibri" panose="020F0502020204030204" pitchFamily="34" charset="0"/>
                <a:ea typeface="Roboto" pitchFamily="34" charset="-122"/>
                <a:cs typeface="Calibri" panose="020F0502020204030204" pitchFamily="34" charset="0"/>
              </a:rPr>
              <a:t>2</a:t>
            </a:r>
            <a:r>
              <a:rPr lang="en-GB" sz="1570" b="1" dirty="0">
                <a:solidFill>
                  <a:srgbClr val="333333"/>
                </a:solidFill>
                <a:latin typeface="Calibri" panose="020F0502020204030204" pitchFamily="34" charset="0"/>
                <a:ea typeface="Roboto" pitchFamily="34" charset="-122"/>
                <a:cs typeface="Calibri" panose="020F0502020204030204" pitchFamily="34" charset="0"/>
              </a:rPr>
              <a:t>e TOTAL CARBON FOOTPRINT</a:t>
            </a:r>
            <a:endParaRPr lang="en-GB" sz="100" dirty="0">
              <a:latin typeface="Calibri" panose="020F0502020204030204" pitchFamily="34" charset="0"/>
              <a:cs typeface="Calibri" panose="020F0502020204030204" pitchFamily="34" charset="0"/>
            </a:endParaRPr>
          </a:p>
          <a:p>
            <a:endParaRPr lang="en-GB" dirty="0"/>
          </a:p>
        </p:txBody>
      </p:sp>
      <p:sp>
        <p:nvSpPr>
          <p:cNvPr id="21" name="Content Placeholder 20">
            <a:extLst>
              <a:ext uri="{FF2B5EF4-FFF2-40B4-BE49-F238E27FC236}">
                <a16:creationId xmlns:a16="http://schemas.microsoft.com/office/drawing/2014/main" id="{A0C4936B-21EE-E437-C31A-10F1EBE16378}"/>
              </a:ext>
            </a:extLst>
          </p:cNvPr>
          <p:cNvSpPr>
            <a:spLocks noGrp="1"/>
          </p:cNvSpPr>
          <p:nvPr>
            <p:ph sz="quarter" idx="16"/>
          </p:nvPr>
        </p:nvSpPr>
        <p:spPr>
          <a:xfrm>
            <a:off x="1189037" y="2768336"/>
            <a:ext cx="4584599" cy="304800"/>
          </a:xfrm>
        </p:spPr>
        <p:txBody>
          <a:bodyPr/>
          <a:lstStyle/>
          <a:p>
            <a:r>
              <a:rPr lang="en-GB" sz="1200" dirty="0">
                <a:solidFill>
                  <a:srgbClr val="333333"/>
                </a:solidFill>
                <a:latin typeface="Calibri" panose="020F0502020204030204" pitchFamily="34" charset="0"/>
                <a:ea typeface="Roboto" pitchFamily="34" charset="-122"/>
                <a:cs typeface="Calibri" panose="020F0502020204030204" pitchFamily="34" charset="0"/>
              </a:rPr>
              <a:t>Financial year 2018-2019 was used as the baseline year and the carbon footprint and subsequent scenario modelling is based on that period.</a:t>
            </a:r>
          </a:p>
          <a:p>
            <a:endParaRPr lang="en-GB" dirty="0"/>
          </a:p>
        </p:txBody>
      </p:sp>
      <p:sp>
        <p:nvSpPr>
          <p:cNvPr id="22" name="Content Placeholder 21">
            <a:extLst>
              <a:ext uri="{FF2B5EF4-FFF2-40B4-BE49-F238E27FC236}">
                <a16:creationId xmlns:a16="http://schemas.microsoft.com/office/drawing/2014/main" id="{8BD0CD20-EE14-8D6C-3AF9-25DAF9226EF1}"/>
              </a:ext>
            </a:extLst>
          </p:cNvPr>
          <p:cNvSpPr>
            <a:spLocks noGrp="1"/>
          </p:cNvSpPr>
          <p:nvPr>
            <p:ph sz="quarter" idx="17"/>
          </p:nvPr>
        </p:nvSpPr>
        <p:spPr>
          <a:xfrm>
            <a:off x="1189032" y="3263733"/>
            <a:ext cx="4470082" cy="288476"/>
          </a:xfrm>
        </p:spPr>
        <p:txBody>
          <a:bodyPr/>
          <a:lstStyle/>
          <a:p>
            <a:r>
              <a:rPr lang="en-GB" dirty="0"/>
              <a:t>TERRITORIAL VS CONSUMPTION</a:t>
            </a:r>
          </a:p>
        </p:txBody>
      </p:sp>
      <p:sp>
        <p:nvSpPr>
          <p:cNvPr id="23" name="Content Placeholder 22">
            <a:extLst>
              <a:ext uri="{FF2B5EF4-FFF2-40B4-BE49-F238E27FC236}">
                <a16:creationId xmlns:a16="http://schemas.microsoft.com/office/drawing/2014/main" id="{D23AA4E6-17C3-4BB5-A7BD-691222B571A4}"/>
              </a:ext>
            </a:extLst>
          </p:cNvPr>
          <p:cNvSpPr>
            <a:spLocks noGrp="1"/>
          </p:cNvSpPr>
          <p:nvPr>
            <p:ph sz="quarter" idx="18"/>
          </p:nvPr>
        </p:nvSpPr>
        <p:spPr>
          <a:xfrm>
            <a:off x="1189032" y="4298827"/>
            <a:ext cx="4846007" cy="303370"/>
          </a:xfrm>
        </p:spPr>
        <p:txBody>
          <a:bodyPr/>
          <a:lstStyle/>
          <a:p>
            <a:r>
              <a:rPr lang="en-GB" sz="12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Overall Transport is the largest emitter at 2,548,999 tCO</a:t>
            </a:r>
            <a:r>
              <a:rPr lang="en-GB" sz="1200" baseline="-250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2</a:t>
            </a:r>
            <a:r>
              <a:rPr lang="en-GB" sz="12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e, and  Panel Mill is the largest emitter directly related to production at 346,357 </a:t>
            </a:r>
            <a:r>
              <a:rPr lang="en-GB" sz="11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tCO</a:t>
            </a:r>
            <a:r>
              <a:rPr lang="en-GB" sz="1100" baseline="-250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2</a:t>
            </a:r>
            <a:r>
              <a:rPr lang="en-GB" sz="11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e</a:t>
            </a:r>
            <a:endParaRPr lang="en-GB" dirty="0">
              <a:highlight>
                <a:srgbClr val="FFFF00"/>
              </a:highlight>
            </a:endParaRPr>
          </a:p>
        </p:txBody>
      </p:sp>
      <p:sp>
        <p:nvSpPr>
          <p:cNvPr id="24" name="Content Placeholder 23">
            <a:extLst>
              <a:ext uri="{FF2B5EF4-FFF2-40B4-BE49-F238E27FC236}">
                <a16:creationId xmlns:a16="http://schemas.microsoft.com/office/drawing/2014/main" id="{F308A364-C185-0088-0A53-9D041619DAF6}"/>
              </a:ext>
            </a:extLst>
          </p:cNvPr>
          <p:cNvSpPr>
            <a:spLocks noGrp="1"/>
          </p:cNvSpPr>
          <p:nvPr>
            <p:ph sz="quarter" idx="19"/>
          </p:nvPr>
        </p:nvSpPr>
        <p:spPr>
          <a:xfrm>
            <a:off x="1189032" y="4077957"/>
            <a:ext cx="4470078" cy="303370"/>
          </a:xfrm>
        </p:spPr>
        <p:txBody>
          <a:bodyPr/>
          <a:lstStyle/>
          <a:p>
            <a:r>
              <a:rPr lang="en-GB" dirty="0"/>
              <a:t>Largest single </a:t>
            </a:r>
            <a:r>
              <a:rPr lang="en-GB" dirty="0" err="1"/>
              <a:t>emittEr</a:t>
            </a:r>
            <a:endParaRPr lang="en-GB" dirty="0"/>
          </a:p>
        </p:txBody>
      </p:sp>
      <p:sp>
        <p:nvSpPr>
          <p:cNvPr id="25" name="Content Placeholder 24">
            <a:extLst>
              <a:ext uri="{FF2B5EF4-FFF2-40B4-BE49-F238E27FC236}">
                <a16:creationId xmlns:a16="http://schemas.microsoft.com/office/drawing/2014/main" id="{D7821169-664D-7E00-F625-D18CDA6EBF7B}"/>
              </a:ext>
            </a:extLst>
          </p:cNvPr>
          <p:cNvSpPr>
            <a:spLocks noGrp="1"/>
          </p:cNvSpPr>
          <p:nvPr>
            <p:ph sz="quarter" idx="22"/>
          </p:nvPr>
        </p:nvSpPr>
        <p:spPr>
          <a:xfrm>
            <a:off x="1189035" y="3585294"/>
            <a:ext cx="4846004" cy="405131"/>
          </a:xfrm>
        </p:spPr>
        <p:txBody>
          <a:bodyPr/>
          <a:lstStyle/>
          <a:p>
            <a:r>
              <a:rPr lang="en-GB" sz="12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Territorial emissions are approximately a third of overall consumption emissions for the timber industry </a:t>
            </a:r>
            <a:endParaRPr lang="en-GB" sz="200" dirty="0">
              <a:highlight>
                <a:srgbClr val="FFFF00"/>
              </a:highlight>
              <a:latin typeface="Calibri" panose="020F0502020204030204" pitchFamily="34" charset="0"/>
              <a:cs typeface="Calibri" panose="020F0502020204030204" pitchFamily="34" charset="0"/>
            </a:endParaRPr>
          </a:p>
          <a:p>
            <a:endParaRPr lang="en-GB" dirty="0"/>
          </a:p>
        </p:txBody>
      </p:sp>
      <p:sp>
        <p:nvSpPr>
          <p:cNvPr id="26" name="Content Placeholder 25">
            <a:extLst>
              <a:ext uri="{FF2B5EF4-FFF2-40B4-BE49-F238E27FC236}">
                <a16:creationId xmlns:a16="http://schemas.microsoft.com/office/drawing/2014/main" id="{79434F8A-C0FF-BCE8-3149-96B731E21A89}"/>
              </a:ext>
            </a:extLst>
          </p:cNvPr>
          <p:cNvSpPr>
            <a:spLocks noGrp="1"/>
          </p:cNvSpPr>
          <p:nvPr>
            <p:ph sz="quarter" idx="23"/>
          </p:nvPr>
        </p:nvSpPr>
        <p:spPr>
          <a:xfrm>
            <a:off x="1189034" y="4877731"/>
            <a:ext cx="4470075" cy="304800"/>
          </a:xfrm>
        </p:spPr>
        <p:txBody>
          <a:bodyPr/>
          <a:lstStyle/>
          <a:p>
            <a:r>
              <a:rPr lang="en-GB" dirty="0">
                <a:highlight>
                  <a:srgbClr val="FFFF00"/>
                </a:highlight>
              </a:rPr>
              <a:t>Top three emission categories</a:t>
            </a:r>
          </a:p>
        </p:txBody>
      </p:sp>
      <p:sp>
        <p:nvSpPr>
          <p:cNvPr id="27" name="Content Placeholder 26">
            <a:extLst>
              <a:ext uri="{FF2B5EF4-FFF2-40B4-BE49-F238E27FC236}">
                <a16:creationId xmlns:a16="http://schemas.microsoft.com/office/drawing/2014/main" id="{4B9F13AF-F7B1-F421-9F68-D245B8022AD6}"/>
              </a:ext>
            </a:extLst>
          </p:cNvPr>
          <p:cNvSpPr>
            <a:spLocks noGrp="1"/>
          </p:cNvSpPr>
          <p:nvPr>
            <p:ph sz="quarter" idx="24"/>
          </p:nvPr>
        </p:nvSpPr>
        <p:spPr>
          <a:xfrm>
            <a:off x="1189033" y="5182531"/>
            <a:ext cx="4470074" cy="819929"/>
          </a:xfrm>
        </p:spPr>
        <p:txBody>
          <a:bodyPr/>
          <a:lstStyle/>
          <a:p>
            <a:pPr marL="228600" marR="0" lvl="0" indent="-228600" algn="l" defTabSz="457200" rtl="0" eaLnBrk="1" fontAlgn="auto" latinLnBrk="0" hangingPunct="1">
              <a:lnSpc>
                <a:spcPts val="1510"/>
              </a:lnSpc>
              <a:spcBef>
                <a:spcPts val="0"/>
              </a:spcBef>
              <a:spcAft>
                <a:spcPts val="0"/>
              </a:spcAft>
              <a:buClrTx/>
              <a:buSzTx/>
              <a:buFont typeface="+mj-lt"/>
              <a:buAutoNum type="arabicPeriod"/>
              <a:tabLst/>
              <a:defRPr/>
            </a:pPr>
            <a:r>
              <a:rPr kumimoji="0" lang="en-GB" sz="1147"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Transport 2,548,999 tCO</a:t>
            </a:r>
            <a:r>
              <a:rPr kumimoji="0" lang="en-GB" sz="1147" b="0" i="0" u="none" strike="noStrike" kern="1200" cap="none" spc="0" normalizeH="0" baseline="-2500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2</a:t>
            </a:r>
            <a:r>
              <a:rPr kumimoji="0" lang="en-GB" sz="1147"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e</a:t>
            </a:r>
          </a:p>
          <a:p>
            <a:pPr marL="228600" marR="0" lvl="0" indent="-228600" algn="l" defTabSz="457200" rtl="0" eaLnBrk="1" fontAlgn="auto" latinLnBrk="0" hangingPunct="1">
              <a:lnSpc>
                <a:spcPts val="1510"/>
              </a:lnSpc>
              <a:spcBef>
                <a:spcPts val="0"/>
              </a:spcBef>
              <a:spcAft>
                <a:spcPts val="0"/>
              </a:spcAft>
              <a:buClrTx/>
              <a:buSzTx/>
              <a:buFont typeface="+mj-lt"/>
              <a:buAutoNum type="arabicPeriod"/>
              <a:tabLst/>
              <a:defRPr/>
            </a:pPr>
            <a:r>
              <a:rPr lang="en-GB" sz="1147"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Imports </a:t>
            </a:r>
            <a:r>
              <a:rPr kumimoji="0" lang="en-GB" sz="1147"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1,765,405 tCO</a:t>
            </a:r>
            <a:r>
              <a:rPr kumimoji="0" lang="en-GB" sz="1147" b="0" i="0" u="none" strike="noStrike" kern="1200" cap="none" spc="0" normalizeH="0" baseline="-2500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2</a:t>
            </a:r>
            <a:r>
              <a:rPr kumimoji="0" lang="en-GB" sz="1147"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e</a:t>
            </a:r>
          </a:p>
          <a:p>
            <a:pPr marL="228600" marR="0" lvl="0" indent="-228600" algn="l" defTabSz="457200" rtl="0" eaLnBrk="1" fontAlgn="auto" latinLnBrk="0" hangingPunct="1">
              <a:lnSpc>
                <a:spcPts val="1510"/>
              </a:lnSpc>
              <a:spcBef>
                <a:spcPts val="0"/>
              </a:spcBef>
              <a:spcAft>
                <a:spcPts val="0"/>
              </a:spcAft>
              <a:buClrTx/>
              <a:buSzTx/>
              <a:buFont typeface="+mj-lt"/>
              <a:buAutoNum type="arabicPeriod"/>
              <a:tabLst/>
              <a:defRPr/>
            </a:pPr>
            <a:r>
              <a:rPr kumimoji="0" lang="en-GB" sz="1147"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Panel Mills 346,357 tCO</a:t>
            </a:r>
            <a:r>
              <a:rPr kumimoji="0" lang="en-GB" sz="1147" b="0" i="0" u="none" strike="noStrike" kern="1200" cap="none" spc="0" normalizeH="0" baseline="-2500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2</a:t>
            </a:r>
            <a:r>
              <a:rPr kumimoji="0" lang="en-GB" sz="1147"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e</a:t>
            </a:r>
          </a:p>
          <a:p>
            <a:r>
              <a:rPr lang="en-GB" dirty="0">
                <a:highlight>
                  <a:srgbClr val="FFFF00"/>
                </a:highlight>
              </a:rPr>
              <a:t>If Transport and Imports are excluded:</a:t>
            </a:r>
            <a:br>
              <a:rPr lang="en-GB" dirty="0">
                <a:highlight>
                  <a:srgbClr val="FFFF00"/>
                </a:highlight>
              </a:rPr>
            </a:br>
            <a:endParaRPr lang="en-GB" dirty="0">
              <a:highlight>
                <a:srgbClr val="FFFF00"/>
              </a:highlight>
            </a:endParaRPr>
          </a:p>
          <a:p>
            <a:pPr marL="228600" indent="-228600">
              <a:spcBef>
                <a:spcPts val="0"/>
              </a:spcBef>
              <a:buFont typeface="+mj-lt"/>
              <a:buAutoNum type="arabicPeriod"/>
            </a:pPr>
            <a:r>
              <a:rPr lang="en-GB" dirty="0">
                <a:highlight>
                  <a:srgbClr val="FFFF00"/>
                </a:highlight>
              </a:rPr>
              <a:t>Panel Mills 346,357 </a:t>
            </a:r>
            <a:r>
              <a:rPr kumimoji="0" lang="en-GB" sz="1200"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tCO</a:t>
            </a:r>
            <a:r>
              <a:rPr kumimoji="0" lang="en-GB" sz="1200" b="0" i="0" u="none" strike="noStrike" kern="1200" cap="none" spc="0" normalizeH="0" baseline="-2500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2</a:t>
            </a:r>
            <a:r>
              <a:rPr kumimoji="0" lang="en-GB" sz="1200"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e</a:t>
            </a:r>
            <a:endParaRPr lang="en-GB" dirty="0">
              <a:highlight>
                <a:srgbClr val="FFFF00"/>
              </a:highlight>
            </a:endParaRPr>
          </a:p>
          <a:p>
            <a:pPr marL="228600" indent="-228600">
              <a:spcBef>
                <a:spcPts val="0"/>
              </a:spcBef>
              <a:buFont typeface="+mj-lt"/>
              <a:buAutoNum type="arabicPeriod"/>
            </a:pPr>
            <a:r>
              <a:rPr lang="en-GB" dirty="0">
                <a:highlight>
                  <a:srgbClr val="FFFF00"/>
                </a:highlight>
              </a:rPr>
              <a:t>Sawmills 221,543 </a:t>
            </a:r>
            <a:r>
              <a:rPr kumimoji="0" lang="en-GB" sz="1100"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tCO</a:t>
            </a:r>
            <a:r>
              <a:rPr kumimoji="0" lang="en-GB" sz="1100" b="0" i="0" u="none" strike="noStrike" kern="1200" cap="none" spc="0" normalizeH="0" baseline="-2500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2</a:t>
            </a:r>
            <a:r>
              <a:rPr kumimoji="0" lang="en-GB" sz="1100"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e</a:t>
            </a:r>
            <a:endParaRPr lang="en-GB" dirty="0">
              <a:highlight>
                <a:srgbClr val="FFFF00"/>
              </a:highlight>
            </a:endParaRPr>
          </a:p>
          <a:p>
            <a:pPr marL="228600" indent="-228600">
              <a:spcBef>
                <a:spcPts val="0"/>
              </a:spcBef>
              <a:buFont typeface="+mj-lt"/>
              <a:buAutoNum type="arabicPeriod"/>
            </a:pPr>
            <a:r>
              <a:rPr lang="en-GB" dirty="0">
                <a:highlight>
                  <a:srgbClr val="FFFF00"/>
                </a:highlight>
              </a:rPr>
              <a:t>Other Production Facilities (</a:t>
            </a:r>
            <a:r>
              <a:rPr lang="en-GB"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woodworking, wood protection, building products and engineered timber products) </a:t>
            </a:r>
            <a:r>
              <a:rPr lang="en-GB" dirty="0">
                <a:highlight>
                  <a:srgbClr val="FFFF00"/>
                </a:highlight>
              </a:rPr>
              <a:t> 100,847 </a:t>
            </a:r>
            <a:r>
              <a:rPr kumimoji="0" lang="en-GB" sz="1100"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tCO</a:t>
            </a:r>
            <a:r>
              <a:rPr kumimoji="0" lang="en-GB" sz="1100" b="0" i="0" u="none" strike="noStrike" kern="1200" cap="none" spc="0" normalizeH="0" baseline="-2500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2</a:t>
            </a:r>
            <a:r>
              <a:rPr kumimoji="0" lang="en-GB" sz="1100" b="0" i="0" u="none" strike="noStrike" kern="1200" cap="none" spc="0" normalizeH="0" baseline="0" noProof="0" dirty="0">
                <a:ln>
                  <a:noFill/>
                </a:ln>
                <a:solidFill>
                  <a:srgbClr val="333333"/>
                </a:solidFill>
                <a:effectLst/>
                <a:highlight>
                  <a:srgbClr val="FFFF00"/>
                </a:highlight>
                <a:uLnTx/>
                <a:uFillTx/>
                <a:latin typeface="Calibri" panose="020F0502020204030204" pitchFamily="34" charset="0"/>
                <a:ea typeface="Roboto" pitchFamily="34" charset="-122"/>
                <a:cs typeface="Calibri" panose="020F0502020204030204" pitchFamily="34" charset="0"/>
              </a:rPr>
              <a:t>e</a:t>
            </a:r>
            <a:r>
              <a:rPr lang="en-GB" dirty="0">
                <a:highlight>
                  <a:srgbClr val="FFFF00"/>
                </a:highlight>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SUB SECTOR ANALYSIS</a:t>
            </a:r>
          </a:p>
        </p:txBody>
      </p:sp>
      <p:sp>
        <p:nvSpPr>
          <p:cNvPr id="2" name="Text Placeholder 1">
            <a:extLst>
              <a:ext uri="{FF2B5EF4-FFF2-40B4-BE49-F238E27FC236}">
                <a16:creationId xmlns:a16="http://schemas.microsoft.com/office/drawing/2014/main" id="{812F94B5-A7C6-38AE-C92C-898B7E105A41}"/>
              </a:ext>
            </a:extLst>
          </p:cNvPr>
          <p:cNvSpPr>
            <a:spLocks noGrp="1"/>
          </p:cNvSpPr>
          <p:nvPr>
            <p:ph type="body" sz="quarter" idx="11"/>
          </p:nvPr>
        </p:nvSpPr>
        <p:spPr/>
        <p:txBody>
          <a:bodyPr/>
          <a:lstStyle/>
          <a:p>
            <a:r>
              <a:rPr lang="en-GB" dirty="0"/>
              <a:t>03</a:t>
            </a:r>
          </a:p>
        </p:txBody>
      </p:sp>
      <p:sp>
        <p:nvSpPr>
          <p:cNvPr id="5" name="Text Placeholder 4">
            <a:extLst>
              <a:ext uri="{FF2B5EF4-FFF2-40B4-BE49-F238E27FC236}">
                <a16:creationId xmlns:a16="http://schemas.microsoft.com/office/drawing/2014/main" id="{6113AAC5-4232-A1E5-4163-887FD793998F}"/>
              </a:ext>
            </a:extLst>
          </p:cNvPr>
          <p:cNvSpPr>
            <a:spLocks noGrp="1"/>
          </p:cNvSpPr>
          <p:nvPr>
            <p:ph type="body" sz="quarter" idx="14"/>
          </p:nvPr>
        </p:nvSpPr>
        <p:spPr/>
        <p:txBody>
          <a:bodyPr/>
          <a:lstStyle/>
          <a:p>
            <a:r>
              <a:rPr lang="en-GB" dirty="0"/>
              <a:t>BREAKDOWN OF EMISSIONS PER TIMBER </a:t>
            </a:r>
            <a:r>
              <a:rPr lang="en-GB" dirty="0">
                <a:highlight>
                  <a:srgbClr val="FFFF00"/>
                </a:highlight>
              </a:rPr>
              <a:t>SUB SECTOR PROFILE (DELETE AS APPROPRIATE)</a:t>
            </a:r>
          </a:p>
        </p:txBody>
      </p:sp>
    </p:spTree>
    <p:extLst>
      <p:ext uri="{BB962C8B-B14F-4D97-AF65-F5344CB8AC3E}">
        <p14:creationId xmlns:p14="http://schemas.microsoft.com/office/powerpoint/2010/main" val="285613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CBB36-8EBF-A49A-0ACA-E597FBA04400}"/>
              </a:ext>
            </a:extLst>
          </p:cNvPr>
          <p:cNvSpPr>
            <a:spLocks noGrp="1"/>
          </p:cNvSpPr>
          <p:nvPr>
            <p:ph type="body" sz="quarter" idx="13"/>
          </p:nvPr>
        </p:nvSpPr>
        <p:spPr>
          <a:xfrm>
            <a:off x="243840" y="316339"/>
            <a:ext cx="9723120" cy="533400"/>
          </a:xfrm>
        </p:spPr>
        <p:txBody>
          <a:bodyPr/>
          <a:lstStyle/>
          <a:p>
            <a:r>
              <a:rPr lang="en-GB" dirty="0">
                <a:highlight>
                  <a:srgbClr val="FFFF00"/>
                </a:highlight>
              </a:rPr>
              <a:t>Sub Sector Profile - Imports</a:t>
            </a:r>
          </a:p>
        </p:txBody>
      </p:sp>
      <p:pic>
        <p:nvPicPr>
          <p:cNvPr id="2" name="Picture 1">
            <a:extLst>
              <a:ext uri="{FF2B5EF4-FFF2-40B4-BE49-F238E27FC236}">
                <a16:creationId xmlns:a16="http://schemas.microsoft.com/office/drawing/2014/main" id="{93D021DF-9A8D-4981-1C14-811481379F60}"/>
              </a:ext>
            </a:extLst>
          </p:cNvPr>
          <p:cNvPicPr>
            <a:picLocks noChangeAspect="1"/>
          </p:cNvPicPr>
          <p:nvPr/>
        </p:nvPicPr>
        <p:blipFill rotWithShape="1">
          <a:blip r:embed="rId3">
            <a:extLst>
              <a:ext uri="{28A0092B-C50C-407E-A947-70E740481C1C}">
                <a14:useLocalDpi xmlns:a14="http://schemas.microsoft.com/office/drawing/2010/main" val="0"/>
              </a:ext>
            </a:extLst>
          </a:blip>
          <a:srcRect r="20666"/>
          <a:stretch/>
        </p:blipFill>
        <p:spPr bwMode="auto">
          <a:xfrm>
            <a:off x="0" y="1409550"/>
            <a:ext cx="7457440" cy="3968899"/>
          </a:xfrm>
          <a:prstGeom prst="rect">
            <a:avLst/>
          </a:prstGeom>
          <a:noFill/>
        </p:spPr>
      </p:pic>
      <p:pic>
        <p:nvPicPr>
          <p:cNvPr id="4" name="Picture 3">
            <a:extLst>
              <a:ext uri="{FF2B5EF4-FFF2-40B4-BE49-F238E27FC236}">
                <a16:creationId xmlns:a16="http://schemas.microsoft.com/office/drawing/2014/main" id="{DA1AF757-552B-F003-17F8-88C86D828B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5906" y="4104054"/>
            <a:ext cx="4867866" cy="3025258"/>
          </a:xfrm>
          <a:prstGeom prst="rect">
            <a:avLst/>
          </a:prstGeom>
          <a:noFill/>
        </p:spPr>
      </p:pic>
      <p:sp>
        <p:nvSpPr>
          <p:cNvPr id="5" name="TextBox 4">
            <a:extLst>
              <a:ext uri="{FF2B5EF4-FFF2-40B4-BE49-F238E27FC236}">
                <a16:creationId xmlns:a16="http://schemas.microsoft.com/office/drawing/2014/main" id="{31FF0272-99EC-32FC-97E4-1A3D3B5414FD}"/>
              </a:ext>
            </a:extLst>
          </p:cNvPr>
          <p:cNvSpPr txBox="1"/>
          <p:nvPr/>
        </p:nvSpPr>
        <p:spPr>
          <a:xfrm>
            <a:off x="2115880" y="3919388"/>
            <a:ext cx="1924493" cy="369332"/>
          </a:xfrm>
          <a:prstGeom prst="rect">
            <a:avLst/>
          </a:prstGeom>
          <a:noFill/>
        </p:spPr>
        <p:txBody>
          <a:bodyPr wrap="square" rtlCol="0">
            <a:spAutoFit/>
          </a:bodyPr>
          <a:lstStyle/>
          <a:p>
            <a:r>
              <a:rPr lang="en-GB" b="1" dirty="0">
                <a:solidFill>
                  <a:srgbClr val="FF0000"/>
                </a:solidFill>
              </a:rPr>
              <a:t>To be updated</a:t>
            </a:r>
          </a:p>
        </p:txBody>
      </p:sp>
    </p:spTree>
    <p:extLst>
      <p:ext uri="{BB962C8B-B14F-4D97-AF65-F5344CB8AC3E}">
        <p14:creationId xmlns:p14="http://schemas.microsoft.com/office/powerpoint/2010/main" val="210204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CBB36-8EBF-A49A-0ACA-E597FBA04400}"/>
              </a:ext>
            </a:extLst>
          </p:cNvPr>
          <p:cNvSpPr>
            <a:spLocks noGrp="1"/>
          </p:cNvSpPr>
          <p:nvPr>
            <p:ph type="body" sz="quarter" idx="13"/>
          </p:nvPr>
        </p:nvSpPr>
        <p:spPr>
          <a:xfrm>
            <a:off x="243840" y="316339"/>
            <a:ext cx="9723120" cy="533400"/>
          </a:xfrm>
        </p:spPr>
        <p:txBody>
          <a:bodyPr/>
          <a:lstStyle/>
          <a:p>
            <a:r>
              <a:rPr lang="en-GB" dirty="0">
                <a:highlight>
                  <a:srgbClr val="FFFF00"/>
                </a:highlight>
              </a:rPr>
              <a:t>Sub Sector Profile - FORESTRY</a:t>
            </a:r>
          </a:p>
        </p:txBody>
      </p:sp>
      <p:sp>
        <p:nvSpPr>
          <p:cNvPr id="2" name="Rectangle 1">
            <a:extLst>
              <a:ext uri="{FF2B5EF4-FFF2-40B4-BE49-F238E27FC236}">
                <a16:creationId xmlns:a16="http://schemas.microsoft.com/office/drawing/2014/main" id="{EA192FCA-D2D9-18C5-6E95-186736AA3BD9}"/>
              </a:ext>
            </a:extLst>
          </p:cNvPr>
          <p:cNvSpPr>
            <a:spLocks noChangeArrowheads="1"/>
          </p:cNvSpPr>
          <p:nvPr/>
        </p:nvSpPr>
        <p:spPr bwMode="auto">
          <a:xfrm>
            <a:off x="4419600" y="5891167"/>
            <a:ext cx="600709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emissions footprint associated within the forest is 89,863 tCO</a:t>
            </a:r>
            <a:r>
              <a:rPr kumimoji="0" lang="en-GB"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 representing just 2% of the total footprint of the Timber Industry. It shows the breakdown of emissions within the forest split into 4 categories: Forwarding (16%), Brash Baling (36%), Harvesting (22%) and On site transport (26%).</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8F830B0B-2724-15F2-43C6-4428DBC84359}"/>
              </a:ext>
            </a:extLst>
          </p:cNvPr>
          <p:cNvPicPr>
            <a:picLocks noChangeAspect="1"/>
          </p:cNvPicPr>
          <p:nvPr/>
        </p:nvPicPr>
        <p:blipFill rotWithShape="1">
          <a:blip r:embed="rId3">
            <a:extLst>
              <a:ext uri="{28A0092B-C50C-407E-A947-70E740481C1C}">
                <a14:useLocalDpi xmlns:a14="http://schemas.microsoft.com/office/drawing/2010/main" val="0"/>
              </a:ext>
            </a:extLst>
          </a:blip>
          <a:srcRect l="-1575" r="9712"/>
          <a:stretch/>
        </p:blipFill>
        <p:spPr bwMode="auto">
          <a:xfrm>
            <a:off x="608806" y="1585436"/>
            <a:ext cx="7323726" cy="40649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523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CBB36-8EBF-A49A-0ACA-E597FBA04400}"/>
              </a:ext>
            </a:extLst>
          </p:cNvPr>
          <p:cNvSpPr>
            <a:spLocks noGrp="1"/>
          </p:cNvSpPr>
          <p:nvPr>
            <p:ph type="body" sz="quarter" idx="13"/>
          </p:nvPr>
        </p:nvSpPr>
        <p:spPr>
          <a:xfrm>
            <a:off x="243840" y="316339"/>
            <a:ext cx="9723120" cy="533400"/>
          </a:xfrm>
        </p:spPr>
        <p:txBody>
          <a:bodyPr/>
          <a:lstStyle/>
          <a:p>
            <a:r>
              <a:rPr lang="en-GB" dirty="0">
                <a:highlight>
                  <a:srgbClr val="FFFF00"/>
                </a:highlight>
              </a:rPr>
              <a:t>Sub Sector Profile - transport</a:t>
            </a:r>
          </a:p>
        </p:txBody>
      </p:sp>
      <p:pic>
        <p:nvPicPr>
          <p:cNvPr id="6" name="Picture 5">
            <a:extLst>
              <a:ext uri="{FF2B5EF4-FFF2-40B4-BE49-F238E27FC236}">
                <a16:creationId xmlns:a16="http://schemas.microsoft.com/office/drawing/2014/main" id="{491EA508-6F77-1895-8500-EAC27FBA46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729" y="1308754"/>
            <a:ext cx="7282021" cy="4365060"/>
          </a:xfrm>
          <a:prstGeom prst="rect">
            <a:avLst/>
          </a:prstGeom>
          <a:noFill/>
        </p:spPr>
      </p:pic>
      <p:sp>
        <p:nvSpPr>
          <p:cNvPr id="8" name="TextBox 7">
            <a:extLst>
              <a:ext uri="{FF2B5EF4-FFF2-40B4-BE49-F238E27FC236}">
                <a16:creationId xmlns:a16="http://schemas.microsoft.com/office/drawing/2014/main" id="{F2D9D8BC-0F49-F9CF-8D41-973AF4A50FF3}"/>
              </a:ext>
            </a:extLst>
          </p:cNvPr>
          <p:cNvSpPr txBox="1"/>
          <p:nvPr/>
        </p:nvSpPr>
        <p:spPr>
          <a:xfrm>
            <a:off x="5105400" y="4773612"/>
            <a:ext cx="5346700" cy="2462213"/>
          </a:xfrm>
          <a:prstGeom prst="rect">
            <a:avLst/>
          </a:prstGeom>
          <a:noFill/>
        </p:spPr>
        <p:txBody>
          <a:bodyPr wrap="square">
            <a:spAutoFit/>
          </a:bodyPr>
          <a:lstStyle/>
          <a:p>
            <a:r>
              <a:rPr lang="en-GB" sz="1100" dirty="0">
                <a:effectLst/>
                <a:latin typeface="Calibri" panose="020F0502020204030204" pitchFamily="34" charset="0"/>
                <a:ea typeface="Calibri" panose="020F0502020204030204" pitchFamily="34" charset="0"/>
                <a:cs typeface="Times New Roman" panose="02020603050405020304" pitchFamily="18" charset="0"/>
              </a:rPr>
              <a:t>The transport carbon footprint of the Timber Industry includes emissions associated with both maritime and road imports of timber, the transport of timber products throughout the value chain (from forest to mill, mill to merchant, merchant to user), emissions associated with transporting waste as well as UK-supplied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woodfuel</a:t>
            </a:r>
            <a:r>
              <a:rPr lang="en-GB" sz="1100" dirty="0">
                <a:effectLst/>
                <a:latin typeface="Calibri" panose="020F0502020204030204" pitchFamily="34" charset="0"/>
                <a:ea typeface="Calibri" panose="020F0502020204030204" pitchFamily="34" charset="0"/>
                <a:cs typeface="Times New Roman" panose="02020603050405020304" pitchFamily="18" charset="0"/>
              </a:rPr>
              <a:t> used for biomass</a:t>
            </a:r>
          </a:p>
          <a:p>
            <a:endParaRPr lang="en-GB" sz="1100" dirty="0">
              <a:latin typeface="Calibri" panose="020F0502020204030204" pitchFamily="34" charset="0"/>
              <a:cs typeface="Times New Roman" panose="02020603050405020304" pitchFamily="18" charset="0"/>
            </a:endParaRPr>
          </a:p>
          <a:p>
            <a:r>
              <a:rPr lang="en-GB" sz="1100" dirty="0"/>
              <a:t>The emissions associated with timber transport represent 49% of the total carbon footprint of the Timber Industry.</a:t>
            </a:r>
          </a:p>
          <a:p>
            <a:endParaRPr lang="en-GB" sz="1100" dirty="0"/>
          </a:p>
          <a:p>
            <a:r>
              <a:rPr lang="en-GB" sz="1100" dirty="0"/>
              <a:t>When looking at the emissions from transport, the majority of the carbon footprint (74%) comes from road and maritime transport of imported timber products. These emissions are related to the transportation of those imported timber products, rather than the embodied carbon of the imported timber products themselves, which is included in the imports section of this analysis. </a:t>
            </a:r>
          </a:p>
          <a:p>
            <a:endParaRPr lang="en-GB" sz="1100" dirty="0"/>
          </a:p>
        </p:txBody>
      </p:sp>
    </p:spTree>
    <p:extLst>
      <p:ext uri="{BB962C8B-B14F-4D97-AF65-F5344CB8AC3E}">
        <p14:creationId xmlns:p14="http://schemas.microsoft.com/office/powerpoint/2010/main" val="365085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CBB36-8EBF-A49A-0ACA-E597FBA04400}"/>
              </a:ext>
            </a:extLst>
          </p:cNvPr>
          <p:cNvSpPr>
            <a:spLocks noGrp="1"/>
          </p:cNvSpPr>
          <p:nvPr>
            <p:ph type="body" sz="quarter" idx="13"/>
          </p:nvPr>
        </p:nvSpPr>
        <p:spPr>
          <a:xfrm>
            <a:off x="243840" y="316339"/>
            <a:ext cx="9723120" cy="533400"/>
          </a:xfrm>
        </p:spPr>
        <p:txBody>
          <a:bodyPr/>
          <a:lstStyle/>
          <a:p>
            <a:r>
              <a:rPr lang="en-GB" dirty="0">
                <a:highlight>
                  <a:srgbClr val="FFFF00"/>
                </a:highlight>
              </a:rPr>
              <a:t>Sub Sector Profile – Panel Mill</a:t>
            </a:r>
          </a:p>
        </p:txBody>
      </p:sp>
      <p:pic>
        <p:nvPicPr>
          <p:cNvPr id="5" name="Picture 4">
            <a:extLst>
              <a:ext uri="{FF2B5EF4-FFF2-40B4-BE49-F238E27FC236}">
                <a16:creationId xmlns:a16="http://schemas.microsoft.com/office/drawing/2014/main" id="{A217DEC4-1D5B-6206-59E5-C80C7AC20117}"/>
              </a:ext>
            </a:extLst>
          </p:cNvPr>
          <p:cNvPicPr>
            <a:picLocks noChangeAspect="1"/>
          </p:cNvPicPr>
          <p:nvPr/>
        </p:nvPicPr>
        <p:blipFill rotWithShape="1">
          <a:blip r:embed="rId3">
            <a:extLst>
              <a:ext uri="{28A0092B-C50C-407E-A947-70E740481C1C}">
                <a14:useLocalDpi xmlns:a14="http://schemas.microsoft.com/office/drawing/2010/main" val="0"/>
              </a:ext>
            </a:extLst>
          </a:blip>
          <a:srcRect r="4383"/>
          <a:stretch/>
        </p:blipFill>
        <p:spPr bwMode="auto">
          <a:xfrm>
            <a:off x="502126" y="1371484"/>
            <a:ext cx="7950994" cy="5149332"/>
          </a:xfrm>
          <a:prstGeom prst="rect">
            <a:avLst/>
          </a:prstGeom>
          <a:noFill/>
          <a:ln>
            <a:noFill/>
          </a:ln>
          <a:extLst>
            <a:ext uri="{53640926-AAD7-44D8-BBD7-CCE9431645EC}">
              <a14:shadowObscured xmlns:a14="http://schemas.microsoft.com/office/drawing/2010/main"/>
            </a:ext>
          </a:extLst>
        </p:spPr>
      </p:pic>
      <p:sp>
        <p:nvSpPr>
          <p:cNvPr id="6" name="Rectangle 1">
            <a:extLst>
              <a:ext uri="{FF2B5EF4-FFF2-40B4-BE49-F238E27FC236}">
                <a16:creationId xmlns:a16="http://schemas.microsoft.com/office/drawing/2014/main" id="{57F1AB4C-8EFF-CF6C-B37F-98E9389EF6AD}"/>
              </a:ext>
            </a:extLst>
          </p:cNvPr>
          <p:cNvSpPr>
            <a:spLocks noChangeArrowheads="1"/>
          </p:cNvSpPr>
          <p:nvPr/>
        </p:nvSpPr>
        <p:spPr bwMode="auto">
          <a:xfrm>
            <a:off x="6204427" y="5864341"/>
            <a:ext cx="37625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emissions footprint associated with panel mills is 346,357tCO</a:t>
            </a:r>
            <a:r>
              <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 at 7% of the total footprint of the industry. </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006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11519A-83B8-4513-A732-47416E62BDE3}"/>
              </a:ext>
            </a:extLst>
          </p:cNvPr>
          <p:cNvGraphicFramePr>
            <a:graphicFrameLocks/>
          </p:cNvGraphicFramePr>
          <p:nvPr>
            <p:extLst>
              <p:ext uri="{D42A27DB-BD31-4B8C-83A1-F6EECF244321}">
                <p14:modId xmlns:p14="http://schemas.microsoft.com/office/powerpoint/2010/main" val="2643520632"/>
              </p:ext>
            </p:extLst>
          </p:nvPr>
        </p:nvGraphicFramePr>
        <p:xfrm>
          <a:off x="243840" y="909804"/>
          <a:ext cx="7851915" cy="47056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830CBB36-8EBF-A49A-0ACA-E597FBA04400}"/>
              </a:ext>
            </a:extLst>
          </p:cNvPr>
          <p:cNvSpPr>
            <a:spLocks noGrp="1"/>
          </p:cNvSpPr>
          <p:nvPr>
            <p:ph type="body" sz="quarter" idx="13"/>
          </p:nvPr>
        </p:nvSpPr>
        <p:spPr>
          <a:xfrm>
            <a:off x="243840" y="316339"/>
            <a:ext cx="9723120" cy="533400"/>
          </a:xfrm>
        </p:spPr>
        <p:txBody>
          <a:bodyPr/>
          <a:lstStyle/>
          <a:p>
            <a:r>
              <a:rPr lang="en-GB" dirty="0">
                <a:highlight>
                  <a:srgbClr val="FFFF00"/>
                </a:highlight>
              </a:rPr>
              <a:t>Sub Sector Profile - SAWMILL</a:t>
            </a:r>
          </a:p>
        </p:txBody>
      </p:sp>
      <p:pic>
        <p:nvPicPr>
          <p:cNvPr id="6" name="Picture 5">
            <a:extLst>
              <a:ext uri="{FF2B5EF4-FFF2-40B4-BE49-F238E27FC236}">
                <a16:creationId xmlns:a16="http://schemas.microsoft.com/office/drawing/2014/main" id="{5D592F09-2070-F980-DAB9-63B7A15D04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704146"/>
            <a:ext cx="5345907" cy="3342931"/>
          </a:xfrm>
          <a:prstGeom prst="rect">
            <a:avLst/>
          </a:prstGeom>
          <a:noFill/>
        </p:spPr>
      </p:pic>
      <p:sp>
        <p:nvSpPr>
          <p:cNvPr id="7" name="Rectangle 1">
            <a:extLst>
              <a:ext uri="{FF2B5EF4-FFF2-40B4-BE49-F238E27FC236}">
                <a16:creationId xmlns:a16="http://schemas.microsoft.com/office/drawing/2014/main" id="{3FD2B410-D8B7-F56C-FB95-0DB308F24484}"/>
              </a:ext>
            </a:extLst>
          </p:cNvPr>
          <p:cNvSpPr>
            <a:spLocks noChangeArrowheads="1"/>
          </p:cNvSpPr>
          <p:nvPr/>
        </p:nvSpPr>
        <p:spPr bwMode="auto">
          <a:xfrm>
            <a:off x="646271" y="5615498"/>
            <a:ext cx="4470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Sawmills make up 4% of the Timber Industry emissions footprint at 221,543 tCO</a:t>
            </a:r>
            <a:r>
              <a:rPr kumimoji="0" lang="en-GB"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 56% of this is attributed to the electricity use within the sawmill, primarily used for drying and sawing. The remaining 44% is attributed to heat use, primarily used for drying.</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90202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txBox="1"/>
          <p:nvPr/>
        </p:nvSpPr>
        <p:spPr>
          <a:xfrm>
            <a:off x="609600" y="1885361"/>
            <a:ext cx="9524214" cy="1624011"/>
          </a:xfrm>
          <a:prstGeom prst="rect">
            <a:avLst/>
          </a:prstGeom>
          <a:noFill/>
        </p:spPr>
        <p:txBody>
          <a:bodyPr wrap="square" rtlCol="0" anchor="ctr"/>
          <a:lstStyle/>
          <a:p>
            <a:pPr algn="just">
              <a:lnSpc>
                <a:spcPts val="1510"/>
              </a:lnSpc>
            </a:pPr>
            <a:r>
              <a:rPr lang="en-GB" sz="1400" dirty="0">
                <a:solidFill>
                  <a:srgbClr val="333333"/>
                </a:solidFill>
                <a:latin typeface="Calibri" panose="020F0502020204030204" pitchFamily="34" charset="0"/>
                <a:ea typeface="Roboto" pitchFamily="34" charset="-122"/>
                <a:cs typeface="Calibri" panose="020F0502020204030204" pitchFamily="34" charset="0"/>
              </a:rPr>
              <a:t>Climate change is a real and present danger not just to how we live life but also how we go about business. </a:t>
            </a:r>
          </a:p>
          <a:p>
            <a:pPr algn="just">
              <a:lnSpc>
                <a:spcPts val="1510"/>
              </a:lnSpc>
            </a:pPr>
            <a:endParaRPr lang="en-GB" sz="1400" dirty="0">
              <a:solidFill>
                <a:srgbClr val="333333"/>
              </a:solidFill>
              <a:latin typeface="Calibri" panose="020F0502020204030204" pitchFamily="34" charset="0"/>
              <a:ea typeface="Roboto" pitchFamily="34" charset="-122"/>
              <a:cs typeface="Calibri" panose="020F0502020204030204" pitchFamily="34" charset="0"/>
            </a:endParaRPr>
          </a:p>
          <a:p>
            <a:pPr algn="just">
              <a:lnSpc>
                <a:spcPts val="1510"/>
              </a:lnSpc>
            </a:pPr>
            <a:r>
              <a:rPr lang="en-GB" sz="1400" dirty="0">
                <a:solidFill>
                  <a:srgbClr val="333333"/>
                </a:solidFill>
                <a:latin typeface="Calibri" panose="020F0502020204030204" pitchFamily="34" charset="0"/>
                <a:ea typeface="Roboto" pitchFamily="34" charset="-122"/>
                <a:cs typeface="Calibri" panose="020F0502020204030204" pitchFamily="34" charset="0"/>
              </a:rPr>
              <a:t>Through the process of compiling this Pathway to Net Zero we have looked at risks and opportunities across the Timber sector  and developed Net Zero Decarbonisation Model that can be achieved by 2050 as well as providing resilience to the business. </a:t>
            </a:r>
          </a:p>
          <a:p>
            <a:pPr algn="just">
              <a:lnSpc>
                <a:spcPts val="1510"/>
              </a:lnSpc>
            </a:pPr>
            <a:endParaRPr lang="en-GB" sz="1400" dirty="0">
              <a:solidFill>
                <a:srgbClr val="333333"/>
              </a:solidFill>
              <a:latin typeface="Calibri" panose="020F0502020204030204" pitchFamily="34" charset="0"/>
              <a:ea typeface="Roboto" pitchFamily="34" charset="-122"/>
              <a:cs typeface="Calibri" panose="020F0502020204030204" pitchFamily="34" charset="0"/>
            </a:endParaRPr>
          </a:p>
          <a:p>
            <a:pPr algn="just">
              <a:lnSpc>
                <a:spcPts val="1510"/>
              </a:lnSpc>
            </a:pPr>
            <a:r>
              <a:rPr lang="en-GB" sz="1400" dirty="0">
                <a:solidFill>
                  <a:srgbClr val="333333"/>
                </a:solidFill>
                <a:latin typeface="Calibri" panose="020F0502020204030204" pitchFamily="34" charset="0"/>
                <a:ea typeface="Roboto" pitchFamily="34" charset="-122"/>
                <a:cs typeface="Calibri" panose="020F0502020204030204" pitchFamily="34" charset="0"/>
              </a:rPr>
              <a:t>Interim targets by 2035 have been proposed, and this document outlines the methods, risk mitigations and management required to achieve the targets. </a:t>
            </a:r>
            <a:endParaRPr lang="en-GB" sz="1400" dirty="0">
              <a:latin typeface="Calibri" panose="020F0502020204030204" pitchFamily="34" charset="0"/>
              <a:cs typeface="Calibri" panose="020F0502020204030204" pitchFamily="34" charset="0"/>
            </a:endParaRPr>
          </a:p>
        </p:txBody>
      </p:sp>
      <p:sp>
        <p:nvSpPr>
          <p:cNvPr id="10" name="Text Placeholder 1">
            <a:extLst>
              <a:ext uri="{FF2B5EF4-FFF2-40B4-BE49-F238E27FC236}">
                <a16:creationId xmlns:a16="http://schemas.microsoft.com/office/drawing/2014/main" id="{EE7EC15B-7100-C15F-CF14-A5A8F14EF02F}"/>
              </a:ext>
            </a:extLst>
          </p:cNvPr>
          <p:cNvSpPr txBox="1">
            <a:spLocks/>
          </p:cNvSpPr>
          <p:nvPr/>
        </p:nvSpPr>
        <p:spPr>
          <a:xfrm>
            <a:off x="609600" y="990939"/>
            <a:ext cx="9723120" cy="533400"/>
          </a:xfrm>
          <a:prstGeom prst="rect">
            <a:avLst/>
          </a:prstGeom>
        </p:spPr>
        <p:txBody>
          <a:bodyPr vert="horz" lIns="91440" tIns="45720" rIns="91440" bIns="45720" rtlCol="0">
            <a:noAutofit/>
          </a:bodyPr>
          <a:lstStyle>
            <a:lvl1pPr marL="0" indent="0" algn="l" defTabSz="964783" rtl="0" eaLnBrk="1" latinLnBrk="0" hangingPunct="1">
              <a:lnSpc>
                <a:spcPct val="90000"/>
              </a:lnSpc>
              <a:spcBef>
                <a:spcPts val="1055"/>
              </a:spcBef>
              <a:buFont typeface="Arial" panose="020B0604020202020204" pitchFamily="34" charset="0"/>
              <a:buNone/>
              <a:defRPr sz="3440" b="1" kern="1200" cap="all" baseline="0">
                <a:solidFill>
                  <a:schemeClr val="accent2"/>
                </a:solidFill>
                <a:latin typeface="+mn-lt"/>
                <a:ea typeface="+mn-ea"/>
                <a:cs typeface="+mn-cs"/>
              </a:defRPr>
            </a:lvl1pPr>
            <a:lvl2pPr marL="482392" indent="0" algn="l" defTabSz="964783" rtl="0" eaLnBrk="1" latinLnBrk="0" hangingPunct="1">
              <a:lnSpc>
                <a:spcPct val="90000"/>
              </a:lnSpc>
              <a:spcBef>
                <a:spcPts val="528"/>
              </a:spcBef>
              <a:buFont typeface="Arial" panose="020B0604020202020204" pitchFamily="34" charset="0"/>
              <a:buNone/>
              <a:defRPr sz="3440" b="1" kern="1200" cap="all" baseline="0">
                <a:solidFill>
                  <a:schemeClr val="accent2"/>
                </a:solidFill>
                <a:latin typeface="+mn-lt"/>
                <a:ea typeface="+mn-ea"/>
                <a:cs typeface="+mn-cs"/>
              </a:defRPr>
            </a:lvl2pPr>
            <a:lvl3pPr marL="964783" indent="0" algn="l" defTabSz="964783" rtl="0" eaLnBrk="1" latinLnBrk="0" hangingPunct="1">
              <a:lnSpc>
                <a:spcPct val="90000"/>
              </a:lnSpc>
              <a:spcBef>
                <a:spcPts val="528"/>
              </a:spcBef>
              <a:buFont typeface="Arial" panose="020B0604020202020204" pitchFamily="34" charset="0"/>
              <a:buNone/>
              <a:defRPr sz="3440" b="1" kern="1200" cap="all" baseline="0">
                <a:solidFill>
                  <a:schemeClr val="accent2"/>
                </a:solidFill>
                <a:latin typeface="+mn-lt"/>
                <a:ea typeface="+mn-ea"/>
                <a:cs typeface="+mn-cs"/>
              </a:defRPr>
            </a:lvl3pPr>
            <a:lvl4pPr marL="1447175" indent="0" algn="l" defTabSz="964783" rtl="0" eaLnBrk="1" latinLnBrk="0" hangingPunct="1">
              <a:lnSpc>
                <a:spcPct val="90000"/>
              </a:lnSpc>
              <a:spcBef>
                <a:spcPts val="528"/>
              </a:spcBef>
              <a:buFont typeface="Arial" panose="020B0604020202020204" pitchFamily="34" charset="0"/>
              <a:buNone/>
              <a:defRPr sz="3440" b="1" kern="1200" cap="all" baseline="0">
                <a:solidFill>
                  <a:schemeClr val="accent2"/>
                </a:solidFill>
                <a:latin typeface="+mn-lt"/>
                <a:ea typeface="+mn-ea"/>
                <a:cs typeface="+mn-cs"/>
              </a:defRPr>
            </a:lvl4pPr>
            <a:lvl5pPr marL="1929567" indent="0" algn="l" defTabSz="964783" rtl="0" eaLnBrk="1" latinLnBrk="0" hangingPunct="1">
              <a:lnSpc>
                <a:spcPct val="90000"/>
              </a:lnSpc>
              <a:spcBef>
                <a:spcPts val="528"/>
              </a:spcBef>
              <a:buFont typeface="Arial" panose="020B0604020202020204" pitchFamily="34" charset="0"/>
              <a:buNone/>
              <a:defRPr sz="3440" b="1" kern="1200" cap="all" baseline="0">
                <a:solidFill>
                  <a:schemeClr val="accent2"/>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marL="0" marR="0" lvl="0" indent="0" algn="l" defTabSz="964783" rtl="0" eaLnBrk="1" fontAlgn="auto" latinLnBrk="0" hangingPunct="1">
              <a:lnSpc>
                <a:spcPct val="90000"/>
              </a:lnSpc>
              <a:spcBef>
                <a:spcPts val="1055"/>
              </a:spcBef>
              <a:spcAft>
                <a:spcPts val="0"/>
              </a:spcAft>
              <a:buClrTx/>
              <a:buSzTx/>
              <a:buFont typeface="Arial" panose="020B0604020202020204" pitchFamily="34" charset="0"/>
              <a:buNone/>
              <a:tabLst/>
              <a:defRPr/>
            </a:pPr>
            <a:r>
              <a:rPr kumimoji="0" lang="en-GB" sz="3440" b="1" i="0" u="none" strike="noStrike" kern="1200" cap="all" spc="0" normalizeH="0" baseline="0" noProof="0" dirty="0">
                <a:ln>
                  <a:noFill/>
                </a:ln>
                <a:solidFill>
                  <a:srgbClr val="F59C38"/>
                </a:solidFill>
                <a:effectLst/>
                <a:uLnTx/>
                <a:uFillTx/>
                <a:latin typeface="Calibri" panose="020F0502020204030204"/>
                <a:ea typeface="+mn-ea"/>
                <a:cs typeface="+mn-cs"/>
              </a:rPr>
              <a:t>INTRODUCTION</a:t>
            </a:r>
          </a:p>
        </p:txBody>
      </p:sp>
      <p:sp>
        <p:nvSpPr>
          <p:cNvPr id="3" name="Text Placeholder 2">
            <a:extLst>
              <a:ext uri="{FF2B5EF4-FFF2-40B4-BE49-F238E27FC236}">
                <a16:creationId xmlns:a16="http://schemas.microsoft.com/office/drawing/2014/main" id="{B197702E-F94E-B0CE-A633-31555D4D9887}"/>
              </a:ext>
            </a:extLst>
          </p:cNvPr>
          <p:cNvSpPr>
            <a:spLocks noGrp="1"/>
          </p:cNvSpPr>
          <p:nvPr>
            <p:ph type="body" sz="quarter" idx="16"/>
          </p:nvPr>
        </p:nvSpPr>
        <p:spPr/>
        <p:txBody>
          <a:bodyPr/>
          <a:lstStyle/>
          <a:p>
            <a:endParaRPr lang="en-GB"/>
          </a:p>
        </p:txBody>
      </p:sp>
      <p:sp>
        <p:nvSpPr>
          <p:cNvPr id="9" name="Text Placeholder 8">
            <a:extLst>
              <a:ext uri="{FF2B5EF4-FFF2-40B4-BE49-F238E27FC236}">
                <a16:creationId xmlns:a16="http://schemas.microsoft.com/office/drawing/2014/main" id="{D84B37EC-AF03-261B-FAA6-8EEECE7F9A9E}"/>
              </a:ext>
            </a:extLst>
          </p:cNvPr>
          <p:cNvSpPr>
            <a:spLocks noGrp="1"/>
          </p:cNvSpPr>
          <p:nvPr>
            <p:ph type="body" sz="quarter" idx="17"/>
          </p:nvPr>
        </p:nvSpPr>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BE5C4-E609-0083-50E3-3437CAFFDF00}"/>
              </a:ext>
            </a:extLst>
          </p:cNvPr>
          <p:cNvSpPr>
            <a:spLocks noGrp="1"/>
          </p:cNvSpPr>
          <p:nvPr>
            <p:ph type="body" sz="quarter" idx="13"/>
          </p:nvPr>
        </p:nvSpPr>
        <p:spPr>
          <a:xfrm>
            <a:off x="484346" y="330539"/>
            <a:ext cx="9723120" cy="533400"/>
          </a:xfrm>
        </p:spPr>
        <p:txBody>
          <a:bodyPr/>
          <a:lstStyle/>
          <a:p>
            <a:r>
              <a:rPr lang="en-GB" dirty="0">
                <a:highlight>
                  <a:srgbClr val="FFFF00"/>
                </a:highlight>
              </a:rPr>
              <a:t>SUB SECTOR PROFILE – </a:t>
            </a:r>
            <a:br>
              <a:rPr lang="en-GB" dirty="0">
                <a:highlight>
                  <a:srgbClr val="FFFF00"/>
                </a:highlight>
              </a:rPr>
            </a:br>
            <a:r>
              <a:rPr lang="en-GB" dirty="0">
                <a:highlight>
                  <a:srgbClr val="FFFF00"/>
                </a:highlight>
              </a:rPr>
              <a:t>OTHER PRODUCTION FACILITIES</a:t>
            </a:r>
          </a:p>
        </p:txBody>
      </p:sp>
      <p:pic>
        <p:nvPicPr>
          <p:cNvPr id="5" name="Picture 4">
            <a:extLst>
              <a:ext uri="{FF2B5EF4-FFF2-40B4-BE49-F238E27FC236}">
                <a16:creationId xmlns:a16="http://schemas.microsoft.com/office/drawing/2014/main" id="{570917C1-5CBA-9880-4E4D-A6B704238C54}"/>
              </a:ext>
            </a:extLst>
          </p:cNvPr>
          <p:cNvPicPr>
            <a:picLocks noChangeAspect="1"/>
          </p:cNvPicPr>
          <p:nvPr/>
        </p:nvPicPr>
        <p:blipFill rotWithShape="1">
          <a:blip r:embed="rId2">
            <a:extLst>
              <a:ext uri="{28A0092B-C50C-407E-A947-70E740481C1C}">
                <a14:useLocalDpi xmlns:a14="http://schemas.microsoft.com/office/drawing/2010/main" val="0"/>
              </a:ext>
            </a:extLst>
          </a:blip>
          <a:srcRect t="5346" r="3820" b="5622"/>
          <a:stretch/>
        </p:blipFill>
        <p:spPr bwMode="auto">
          <a:xfrm>
            <a:off x="712470" y="2191702"/>
            <a:ext cx="6267450" cy="3611880"/>
          </a:xfrm>
          <a:prstGeom prst="rect">
            <a:avLst/>
          </a:prstGeom>
          <a:noFill/>
          <a:ln>
            <a:noFill/>
          </a:ln>
          <a:extLst>
            <a:ext uri="{53640926-AAD7-44D8-BBD7-CCE9431645EC}">
              <a14:shadowObscured xmlns:a14="http://schemas.microsoft.com/office/drawing/2010/main"/>
            </a:ext>
          </a:extLst>
        </p:spPr>
      </p:pic>
      <p:pic>
        <p:nvPicPr>
          <p:cNvPr id="6" name="Picture 5" descr="Chart&#10;&#10;Description automatically generated with medium confidence">
            <a:extLst>
              <a:ext uri="{FF2B5EF4-FFF2-40B4-BE49-F238E27FC236}">
                <a16:creationId xmlns:a16="http://schemas.microsoft.com/office/drawing/2014/main" id="{2A078180-D5F0-939C-9616-84975C5354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3" t="2773" r="9801" b="2435"/>
          <a:stretch/>
        </p:blipFill>
        <p:spPr bwMode="auto">
          <a:xfrm>
            <a:off x="7016591" y="2411095"/>
            <a:ext cx="2816225" cy="2047875"/>
          </a:xfrm>
          <a:prstGeom prst="rect">
            <a:avLst/>
          </a:prstGeom>
          <a:noFill/>
          <a:ln>
            <a:noFill/>
          </a:ln>
          <a:extLst>
            <a:ext uri="{53640926-AAD7-44D8-BBD7-CCE9431645EC}">
              <a14:shadowObscured xmlns:a14="http://schemas.microsoft.com/office/drawing/2010/main"/>
            </a:ext>
          </a:extLst>
        </p:spPr>
      </p:pic>
      <p:pic>
        <p:nvPicPr>
          <p:cNvPr id="7" name="Picture 6" descr="Chart&#10;&#10;Description automatically generated">
            <a:extLst>
              <a:ext uri="{FF2B5EF4-FFF2-40B4-BE49-F238E27FC236}">
                <a16:creationId xmlns:a16="http://schemas.microsoft.com/office/drawing/2014/main" id="{665E8B27-C477-8B52-A127-B0E64C32C6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51" t="2522" r="10389" b="-1"/>
          <a:stretch/>
        </p:blipFill>
        <p:spPr bwMode="auto">
          <a:xfrm>
            <a:off x="6979920" y="4700905"/>
            <a:ext cx="3227546" cy="220853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4249F6A-0EE9-41B3-0B4A-11EB1C2A88E5}"/>
              </a:ext>
            </a:extLst>
          </p:cNvPr>
          <p:cNvSpPr txBox="1"/>
          <p:nvPr/>
        </p:nvSpPr>
        <p:spPr>
          <a:xfrm>
            <a:off x="737076" y="5958817"/>
            <a:ext cx="5346700" cy="600164"/>
          </a:xfrm>
          <a:prstGeom prst="rect">
            <a:avLst/>
          </a:prstGeom>
          <a:noFill/>
        </p:spPr>
        <p:txBody>
          <a:bodyPr wrap="square">
            <a:spAutoFit/>
          </a:bodyPr>
          <a:lstStyle/>
          <a:p>
            <a:r>
              <a:rPr lang="en-GB" sz="1100" dirty="0">
                <a:effectLst/>
                <a:latin typeface="Calibri" panose="020F0502020204030204" pitchFamily="34" charset="0"/>
                <a:ea typeface="Calibri" panose="020F0502020204030204" pitchFamily="34" charset="0"/>
                <a:cs typeface="Times New Roman" panose="02020603050405020304" pitchFamily="18" charset="0"/>
              </a:rPr>
              <a:t>Other production facilities includes woodworking, wood protection, building products and engineered timber products. This category represents 2% of the total Timber Industry emissions footprint at 100,847 tCO</a:t>
            </a:r>
            <a:r>
              <a:rPr lang="en-GB" sz="1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GB" sz="1100" dirty="0">
                <a:effectLst/>
                <a:latin typeface="Calibri" panose="020F0502020204030204" pitchFamily="34" charset="0"/>
                <a:ea typeface="Calibri" panose="020F0502020204030204" pitchFamily="34" charset="0"/>
                <a:cs typeface="Times New Roman" panose="02020603050405020304" pitchFamily="18" charset="0"/>
              </a:rPr>
              <a:t>e. </a:t>
            </a:r>
            <a:endParaRPr lang="en-GB" sz="1100" dirty="0"/>
          </a:p>
        </p:txBody>
      </p:sp>
    </p:spTree>
    <p:extLst>
      <p:ext uri="{BB962C8B-B14F-4D97-AF65-F5344CB8AC3E}">
        <p14:creationId xmlns:p14="http://schemas.microsoft.com/office/powerpoint/2010/main" val="662558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BE5C4-E609-0083-50E3-3437CAFFDF00}"/>
              </a:ext>
            </a:extLst>
          </p:cNvPr>
          <p:cNvSpPr>
            <a:spLocks noGrp="1"/>
          </p:cNvSpPr>
          <p:nvPr>
            <p:ph type="body" sz="quarter" idx="13"/>
          </p:nvPr>
        </p:nvSpPr>
        <p:spPr>
          <a:xfrm>
            <a:off x="230346" y="340699"/>
            <a:ext cx="9723120" cy="533400"/>
          </a:xfrm>
        </p:spPr>
        <p:txBody>
          <a:bodyPr/>
          <a:lstStyle/>
          <a:p>
            <a:r>
              <a:rPr lang="en-GB" dirty="0">
                <a:highlight>
                  <a:srgbClr val="FFFF00"/>
                </a:highlight>
              </a:rPr>
              <a:t>SUB SECTOR PROFILE – Merchants</a:t>
            </a:r>
          </a:p>
        </p:txBody>
      </p:sp>
      <p:pic>
        <p:nvPicPr>
          <p:cNvPr id="3" name="Picture 2">
            <a:extLst>
              <a:ext uri="{FF2B5EF4-FFF2-40B4-BE49-F238E27FC236}">
                <a16:creationId xmlns:a16="http://schemas.microsoft.com/office/drawing/2014/main" id="{355C46B3-3D2F-3C39-DB5C-86FA03735811}"/>
              </a:ext>
            </a:extLst>
          </p:cNvPr>
          <p:cNvPicPr>
            <a:picLocks noChangeAspect="1"/>
          </p:cNvPicPr>
          <p:nvPr/>
        </p:nvPicPr>
        <p:blipFill rotWithShape="1">
          <a:blip r:embed="rId2">
            <a:extLst>
              <a:ext uri="{28A0092B-C50C-407E-A947-70E740481C1C}">
                <a14:useLocalDpi xmlns:a14="http://schemas.microsoft.com/office/drawing/2010/main" val="0"/>
              </a:ext>
            </a:extLst>
          </a:blip>
          <a:srcRect t="6068" r="5375" b="4986"/>
          <a:stretch/>
        </p:blipFill>
        <p:spPr bwMode="auto">
          <a:xfrm>
            <a:off x="484346" y="1442720"/>
            <a:ext cx="7106529" cy="4067036"/>
          </a:xfrm>
          <a:prstGeom prst="rect">
            <a:avLst/>
          </a:prstGeom>
          <a:noFill/>
          <a:ln>
            <a:noFill/>
          </a:ln>
          <a:extLst>
            <a:ext uri="{53640926-AAD7-44D8-BBD7-CCE9431645EC}">
              <a14:shadowObscured xmlns:a14="http://schemas.microsoft.com/office/drawing/2010/main"/>
            </a:ext>
          </a:extLst>
        </p:spPr>
      </p:pic>
      <p:pic>
        <p:nvPicPr>
          <p:cNvPr id="10" name="Picture 9" descr="Chart&#10;&#10;Description automatically generated">
            <a:extLst>
              <a:ext uri="{FF2B5EF4-FFF2-40B4-BE49-F238E27FC236}">
                <a16:creationId xmlns:a16="http://schemas.microsoft.com/office/drawing/2014/main" id="{08980243-F4E8-80D2-AA1E-4234C85320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5" t="2304" r="4414" b="2897"/>
          <a:stretch/>
        </p:blipFill>
        <p:spPr bwMode="auto">
          <a:xfrm>
            <a:off x="5430837" y="3739833"/>
            <a:ext cx="5010052" cy="3287374"/>
          </a:xfrm>
          <a:prstGeom prst="rect">
            <a:avLst/>
          </a:prstGeom>
          <a:noFill/>
          <a:ln>
            <a:noFill/>
          </a:ln>
          <a:extLst>
            <a:ext uri="{53640926-AAD7-44D8-BBD7-CCE9431645EC}">
              <a14:shadowObscured xmlns:a14="http://schemas.microsoft.com/office/drawing/2010/main"/>
            </a:ext>
          </a:extLst>
        </p:spPr>
      </p:pic>
      <p:sp>
        <p:nvSpPr>
          <p:cNvPr id="11" name="Rectangle 1">
            <a:extLst>
              <a:ext uri="{FF2B5EF4-FFF2-40B4-BE49-F238E27FC236}">
                <a16:creationId xmlns:a16="http://schemas.microsoft.com/office/drawing/2014/main" id="{282F5B4E-E0F9-B4FC-014F-CD7DE09A7D13}"/>
              </a:ext>
            </a:extLst>
          </p:cNvPr>
          <p:cNvSpPr>
            <a:spLocks noChangeArrowheads="1"/>
          </p:cNvSpPr>
          <p:nvPr/>
        </p:nvSpPr>
        <p:spPr bwMode="auto">
          <a:xfrm>
            <a:off x="484346" y="5929123"/>
            <a:ext cx="458295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emissions footprint associated within timber merchants is 81,110 tCO</a:t>
            </a:r>
            <a:r>
              <a:rPr kumimoji="0" lang="en-GB"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 representing just 1% of the total footprint of the Timber Industry.</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86574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102A15-B313-9864-4E08-AD16E921A18B}"/>
              </a:ext>
            </a:extLst>
          </p:cNvPr>
          <p:cNvPicPr>
            <a:picLocks noChangeAspect="1"/>
          </p:cNvPicPr>
          <p:nvPr/>
        </p:nvPicPr>
        <p:blipFill rotWithShape="1">
          <a:blip r:embed="rId2">
            <a:extLst>
              <a:ext uri="{28A0092B-C50C-407E-A947-70E740481C1C}">
                <a14:useLocalDpi xmlns:a14="http://schemas.microsoft.com/office/drawing/2010/main" val="0"/>
              </a:ext>
            </a:extLst>
          </a:blip>
          <a:srcRect t="19206" r="9776" b="17763"/>
          <a:stretch/>
        </p:blipFill>
        <p:spPr bwMode="auto">
          <a:xfrm>
            <a:off x="313356" y="1324392"/>
            <a:ext cx="8079703" cy="4361688"/>
          </a:xfrm>
          <a:prstGeom prst="rect">
            <a:avLst/>
          </a:prstGeom>
          <a:noFill/>
          <a:ln>
            <a:noFill/>
          </a:ln>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93BBE5C4-E609-0083-50E3-3437CAFFDF00}"/>
              </a:ext>
            </a:extLst>
          </p:cNvPr>
          <p:cNvSpPr>
            <a:spLocks noGrp="1"/>
          </p:cNvSpPr>
          <p:nvPr>
            <p:ph type="body" sz="quarter" idx="13"/>
          </p:nvPr>
        </p:nvSpPr>
        <p:spPr>
          <a:xfrm>
            <a:off x="230346" y="340699"/>
            <a:ext cx="9723120" cy="533400"/>
          </a:xfrm>
        </p:spPr>
        <p:txBody>
          <a:bodyPr/>
          <a:lstStyle/>
          <a:p>
            <a:r>
              <a:rPr lang="en-GB" dirty="0">
                <a:highlight>
                  <a:srgbClr val="FFFF00"/>
                </a:highlight>
              </a:rPr>
              <a:t>SUB SECTOR PROFILE – WASTE</a:t>
            </a:r>
          </a:p>
        </p:txBody>
      </p:sp>
      <p:pic>
        <p:nvPicPr>
          <p:cNvPr id="5" name="Picture 4" descr="Chart, sunburst chart&#10;&#10;Description automatically generated">
            <a:extLst>
              <a:ext uri="{FF2B5EF4-FFF2-40B4-BE49-F238E27FC236}">
                <a16:creationId xmlns:a16="http://schemas.microsoft.com/office/drawing/2014/main" id="{793BDEC2-F36A-F8EA-FCAF-71CF9C646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1" t="1583" r="4463"/>
          <a:stretch/>
        </p:blipFill>
        <p:spPr bwMode="auto">
          <a:xfrm>
            <a:off x="5905373" y="3907031"/>
            <a:ext cx="4325747" cy="2988095"/>
          </a:xfrm>
          <a:prstGeom prst="rect">
            <a:avLst/>
          </a:prstGeom>
          <a:noFill/>
          <a:ln>
            <a:noFill/>
          </a:ln>
          <a:extLst>
            <a:ext uri="{53640926-AAD7-44D8-BBD7-CCE9431645EC}">
              <a14:shadowObscured xmlns:a14="http://schemas.microsoft.com/office/drawing/2010/main"/>
            </a:ext>
          </a:extLst>
        </p:spPr>
      </p:pic>
      <p:sp>
        <p:nvSpPr>
          <p:cNvPr id="8" name="Rectangle 3">
            <a:extLst>
              <a:ext uri="{FF2B5EF4-FFF2-40B4-BE49-F238E27FC236}">
                <a16:creationId xmlns:a16="http://schemas.microsoft.com/office/drawing/2014/main" id="{67291F4B-A6D4-7F6A-585B-D7216320B2C6}"/>
              </a:ext>
            </a:extLst>
          </p:cNvPr>
          <p:cNvSpPr>
            <a:spLocks noChangeArrowheads="1"/>
          </p:cNvSpPr>
          <p:nvPr/>
        </p:nvSpPr>
        <p:spPr bwMode="auto">
          <a:xfrm>
            <a:off x="313356" y="5870893"/>
            <a:ext cx="54238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The emissions footprint of the waste sub-sector represents 1% of the total footprint of the Timber Industry at 59,802 tCO</a:t>
            </a:r>
            <a:r>
              <a:rPr kumimoji="0" lang="en-GB" altLang="en-US" sz="1100" b="0" i="0"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a:t>
            </a:r>
            <a:r>
              <a:rPr kumimoji="0" lang="en-GB" altLang="en-US" sz="11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e. The majority of waste within the Timber Industry is recycled (99%). This will include being used for biomass energy production or recycling into panel boards and animal bedding.</a:t>
            </a:r>
            <a:endParaRPr kumimoji="0" lang="en-GB" altLang="en-US"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137671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BE5C4-E609-0083-50E3-3437CAFFDF00}"/>
              </a:ext>
            </a:extLst>
          </p:cNvPr>
          <p:cNvSpPr>
            <a:spLocks noGrp="1"/>
          </p:cNvSpPr>
          <p:nvPr>
            <p:ph type="body" sz="quarter" idx="13"/>
          </p:nvPr>
        </p:nvSpPr>
        <p:spPr>
          <a:xfrm>
            <a:off x="230346" y="340699"/>
            <a:ext cx="9723120" cy="533400"/>
          </a:xfrm>
        </p:spPr>
        <p:txBody>
          <a:bodyPr/>
          <a:lstStyle/>
          <a:p>
            <a:r>
              <a:rPr lang="en-GB" dirty="0">
                <a:highlight>
                  <a:srgbClr val="FFFF00"/>
                </a:highlight>
              </a:rPr>
              <a:t>SUB SECTOR PROFILE – BIOMASS</a:t>
            </a:r>
          </a:p>
        </p:txBody>
      </p:sp>
      <p:pic>
        <p:nvPicPr>
          <p:cNvPr id="3" name="Picture 2">
            <a:extLst>
              <a:ext uri="{FF2B5EF4-FFF2-40B4-BE49-F238E27FC236}">
                <a16:creationId xmlns:a16="http://schemas.microsoft.com/office/drawing/2014/main" id="{18830D4A-0468-0156-44C4-A337E77AB606}"/>
              </a:ext>
            </a:extLst>
          </p:cNvPr>
          <p:cNvPicPr>
            <a:picLocks noChangeAspect="1"/>
          </p:cNvPicPr>
          <p:nvPr/>
        </p:nvPicPr>
        <p:blipFill rotWithShape="1">
          <a:blip r:embed="rId2">
            <a:extLst>
              <a:ext uri="{28A0092B-C50C-407E-A947-70E740481C1C}">
                <a14:useLocalDpi xmlns:a14="http://schemas.microsoft.com/office/drawing/2010/main" val="0"/>
              </a:ext>
            </a:extLst>
          </a:blip>
          <a:srcRect l="4449" r="10623"/>
          <a:stretch/>
        </p:blipFill>
        <p:spPr bwMode="auto">
          <a:xfrm>
            <a:off x="547211" y="1451292"/>
            <a:ext cx="5817870" cy="4109720"/>
          </a:xfrm>
          <a:prstGeom prst="rect">
            <a:avLst/>
          </a:prstGeom>
          <a:noFill/>
          <a:ln>
            <a:noFill/>
          </a:ln>
          <a:extLst>
            <a:ext uri="{53640926-AAD7-44D8-BBD7-CCE9431645EC}">
              <a14:shadowObscured xmlns:a14="http://schemas.microsoft.com/office/drawing/2010/main"/>
            </a:ext>
          </a:extLst>
        </p:spPr>
      </p:pic>
      <p:pic>
        <p:nvPicPr>
          <p:cNvPr id="7" name="Picture 6" descr="Chart&#10;&#10;Description automatically generated">
            <a:extLst>
              <a:ext uri="{FF2B5EF4-FFF2-40B4-BE49-F238E27FC236}">
                <a16:creationId xmlns:a16="http://schemas.microsoft.com/office/drawing/2014/main" id="{07C0BC92-4DA3-63A4-DFD4-A2DDA8D8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75" t="2871" r="13909" b="2589"/>
          <a:stretch/>
        </p:blipFill>
        <p:spPr bwMode="auto">
          <a:xfrm>
            <a:off x="6188552" y="3617912"/>
            <a:ext cx="4123848" cy="3372979"/>
          </a:xfrm>
          <a:prstGeom prst="rect">
            <a:avLst/>
          </a:prstGeom>
          <a:noFill/>
          <a:ln>
            <a:noFill/>
          </a:ln>
          <a:extLst>
            <a:ext uri="{53640926-AAD7-44D8-BBD7-CCE9431645EC}">
              <a14:shadowObscured xmlns:a14="http://schemas.microsoft.com/office/drawing/2010/main"/>
            </a:ext>
          </a:extLst>
        </p:spPr>
      </p:pic>
      <p:sp>
        <p:nvSpPr>
          <p:cNvPr id="8" name="Rectangle 1">
            <a:extLst>
              <a:ext uri="{FF2B5EF4-FFF2-40B4-BE49-F238E27FC236}">
                <a16:creationId xmlns:a16="http://schemas.microsoft.com/office/drawing/2014/main" id="{C10FECCE-7F21-005C-C90E-E90A3D719174}"/>
              </a:ext>
            </a:extLst>
          </p:cNvPr>
          <p:cNvSpPr>
            <a:spLocks noChangeArrowheads="1"/>
          </p:cNvSpPr>
          <p:nvPr/>
        </p:nvSpPr>
        <p:spPr bwMode="auto">
          <a:xfrm>
            <a:off x="379413" y="5901730"/>
            <a:ext cx="534590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Biomass emissions within the Timber Industry are shown in Figure 29. However only 1% of these emissions (domestic biomass) can be attributed to the timber industry - the remaining 99% being imported biomass for the production of energy, and therefore accounted for within the energy sector.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8960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DECARBONISATION SCENARIO</a:t>
            </a:r>
          </a:p>
        </p:txBody>
      </p:sp>
      <p:sp>
        <p:nvSpPr>
          <p:cNvPr id="2" name="Text Placeholder 1">
            <a:extLst>
              <a:ext uri="{FF2B5EF4-FFF2-40B4-BE49-F238E27FC236}">
                <a16:creationId xmlns:a16="http://schemas.microsoft.com/office/drawing/2014/main" id="{812F94B5-A7C6-38AE-C92C-898B7E105A41}"/>
              </a:ext>
            </a:extLst>
          </p:cNvPr>
          <p:cNvSpPr>
            <a:spLocks noGrp="1"/>
          </p:cNvSpPr>
          <p:nvPr>
            <p:ph type="body" sz="quarter" idx="11"/>
          </p:nvPr>
        </p:nvSpPr>
        <p:spPr/>
        <p:txBody>
          <a:bodyPr/>
          <a:lstStyle/>
          <a:p>
            <a:r>
              <a:rPr lang="en-GB" dirty="0"/>
              <a:t>03</a:t>
            </a:r>
          </a:p>
        </p:txBody>
      </p:sp>
      <p:sp>
        <p:nvSpPr>
          <p:cNvPr id="5" name="Text Placeholder 4">
            <a:extLst>
              <a:ext uri="{FF2B5EF4-FFF2-40B4-BE49-F238E27FC236}">
                <a16:creationId xmlns:a16="http://schemas.microsoft.com/office/drawing/2014/main" id="{6113AAC5-4232-A1E5-4163-887FD793998F}"/>
              </a:ext>
            </a:extLst>
          </p:cNvPr>
          <p:cNvSpPr>
            <a:spLocks noGrp="1"/>
          </p:cNvSpPr>
          <p:nvPr>
            <p:ph type="body" sz="quarter" idx="14"/>
          </p:nvPr>
        </p:nvSpPr>
        <p:spPr/>
        <p:txBody>
          <a:bodyPr/>
          <a:lstStyle/>
          <a:p>
            <a:r>
              <a:rPr lang="en-GB" dirty="0"/>
              <a:t>PROJECTED EMISSIONS TO </a:t>
            </a:r>
            <a:r>
              <a:rPr lang="en-GB" dirty="0">
                <a:highlight>
                  <a:srgbClr val="FFFF00"/>
                </a:highlight>
              </a:rPr>
              <a:t>2050</a:t>
            </a:r>
          </a:p>
        </p:txBody>
      </p:sp>
    </p:spTree>
    <p:extLst>
      <p:ext uri="{BB962C8B-B14F-4D97-AF65-F5344CB8AC3E}">
        <p14:creationId xmlns:p14="http://schemas.microsoft.com/office/powerpoint/2010/main" val="2314734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CBB36-8EBF-A49A-0ACA-E597FBA04400}"/>
              </a:ext>
            </a:extLst>
          </p:cNvPr>
          <p:cNvSpPr>
            <a:spLocks noGrp="1"/>
          </p:cNvSpPr>
          <p:nvPr>
            <p:ph type="body" sz="quarter" idx="13"/>
          </p:nvPr>
        </p:nvSpPr>
        <p:spPr>
          <a:xfrm>
            <a:off x="243840" y="316339"/>
            <a:ext cx="9723120" cy="533400"/>
          </a:xfrm>
        </p:spPr>
        <p:txBody>
          <a:bodyPr/>
          <a:lstStyle/>
          <a:p>
            <a:r>
              <a:rPr lang="en-GB" dirty="0"/>
              <a:t>Decarbonisation scenario model</a:t>
            </a:r>
          </a:p>
        </p:txBody>
      </p:sp>
      <p:pic>
        <p:nvPicPr>
          <p:cNvPr id="11" name="Picture 10">
            <a:extLst>
              <a:ext uri="{FF2B5EF4-FFF2-40B4-BE49-F238E27FC236}">
                <a16:creationId xmlns:a16="http://schemas.microsoft.com/office/drawing/2014/main" id="{53C88474-FB64-1787-9170-47B4D95FAFA8}"/>
              </a:ext>
            </a:extLst>
          </p:cNvPr>
          <p:cNvPicPr>
            <a:picLocks noChangeAspect="1"/>
          </p:cNvPicPr>
          <p:nvPr/>
        </p:nvPicPr>
        <p:blipFill>
          <a:blip r:embed="rId3"/>
          <a:stretch>
            <a:fillRect/>
          </a:stretch>
        </p:blipFill>
        <p:spPr>
          <a:xfrm>
            <a:off x="101601" y="849739"/>
            <a:ext cx="8818880" cy="6386086"/>
          </a:xfrm>
          <a:prstGeom prst="rect">
            <a:avLst/>
          </a:prstGeom>
        </p:spPr>
      </p:pic>
    </p:spTree>
    <p:extLst>
      <p:ext uri="{BB962C8B-B14F-4D97-AF65-F5344CB8AC3E}">
        <p14:creationId xmlns:p14="http://schemas.microsoft.com/office/powerpoint/2010/main" val="1786027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a:xfrm>
            <a:off x="609599" y="908734"/>
            <a:ext cx="9723120" cy="533400"/>
          </a:xfrm>
        </p:spPr>
        <p:txBody>
          <a:bodyPr/>
          <a:lstStyle/>
          <a:p>
            <a:r>
              <a:rPr lang="en-GB" dirty="0"/>
              <a:t>INDUSTRY Decarbonisation Recommendations – NET ZERO BY 2050</a:t>
            </a:r>
          </a:p>
        </p:txBody>
      </p:sp>
      <p:graphicFrame>
        <p:nvGraphicFramePr>
          <p:cNvPr id="5" name="Table 4">
            <a:extLst>
              <a:ext uri="{FF2B5EF4-FFF2-40B4-BE49-F238E27FC236}">
                <a16:creationId xmlns:a16="http://schemas.microsoft.com/office/drawing/2014/main" id="{982657F8-FF05-5005-BCDD-F227DF95D1BA}"/>
              </a:ext>
            </a:extLst>
          </p:cNvPr>
          <p:cNvGraphicFramePr>
            <a:graphicFrameLocks noGrp="1"/>
          </p:cNvGraphicFramePr>
          <p:nvPr>
            <p:extLst>
              <p:ext uri="{D42A27DB-BD31-4B8C-83A1-F6EECF244321}">
                <p14:modId xmlns:p14="http://schemas.microsoft.com/office/powerpoint/2010/main" val="3339312127"/>
              </p:ext>
            </p:extLst>
          </p:nvPr>
        </p:nvGraphicFramePr>
        <p:xfrm>
          <a:off x="329405" y="2046083"/>
          <a:ext cx="10033001" cy="4128114"/>
        </p:xfrm>
        <a:graphic>
          <a:graphicData uri="http://schemas.openxmlformats.org/drawingml/2006/table">
            <a:tbl>
              <a:tblPr firstRow="1" firstCol="1" bandRow="1">
                <a:tableStyleId>{5DA37D80-6434-44D0-A028-1B22A696006F}</a:tableStyleId>
              </a:tblPr>
              <a:tblGrid>
                <a:gridCol w="1113985">
                  <a:extLst>
                    <a:ext uri="{9D8B030D-6E8A-4147-A177-3AD203B41FA5}">
                      <a16:colId xmlns:a16="http://schemas.microsoft.com/office/drawing/2014/main" val="3000774053"/>
                    </a:ext>
                  </a:extLst>
                </a:gridCol>
                <a:gridCol w="1259170">
                  <a:extLst>
                    <a:ext uri="{9D8B030D-6E8A-4147-A177-3AD203B41FA5}">
                      <a16:colId xmlns:a16="http://schemas.microsoft.com/office/drawing/2014/main" val="2198872080"/>
                    </a:ext>
                  </a:extLst>
                </a:gridCol>
                <a:gridCol w="970584">
                  <a:extLst>
                    <a:ext uri="{9D8B030D-6E8A-4147-A177-3AD203B41FA5}">
                      <a16:colId xmlns:a16="http://schemas.microsoft.com/office/drawing/2014/main" val="1519608245"/>
                    </a:ext>
                  </a:extLst>
                </a:gridCol>
                <a:gridCol w="1114877">
                  <a:extLst>
                    <a:ext uri="{9D8B030D-6E8A-4147-A177-3AD203B41FA5}">
                      <a16:colId xmlns:a16="http://schemas.microsoft.com/office/drawing/2014/main" val="364755431"/>
                    </a:ext>
                  </a:extLst>
                </a:gridCol>
                <a:gridCol w="1114877">
                  <a:extLst>
                    <a:ext uri="{9D8B030D-6E8A-4147-A177-3AD203B41FA5}">
                      <a16:colId xmlns:a16="http://schemas.microsoft.com/office/drawing/2014/main" val="4150703576"/>
                    </a:ext>
                  </a:extLst>
                </a:gridCol>
                <a:gridCol w="1114877">
                  <a:extLst>
                    <a:ext uri="{9D8B030D-6E8A-4147-A177-3AD203B41FA5}">
                      <a16:colId xmlns:a16="http://schemas.microsoft.com/office/drawing/2014/main" val="1723968651"/>
                    </a:ext>
                  </a:extLst>
                </a:gridCol>
                <a:gridCol w="1114877">
                  <a:extLst>
                    <a:ext uri="{9D8B030D-6E8A-4147-A177-3AD203B41FA5}">
                      <a16:colId xmlns:a16="http://schemas.microsoft.com/office/drawing/2014/main" val="1960374185"/>
                    </a:ext>
                  </a:extLst>
                </a:gridCol>
                <a:gridCol w="1114877">
                  <a:extLst>
                    <a:ext uri="{9D8B030D-6E8A-4147-A177-3AD203B41FA5}">
                      <a16:colId xmlns:a16="http://schemas.microsoft.com/office/drawing/2014/main" val="4154234594"/>
                    </a:ext>
                  </a:extLst>
                </a:gridCol>
                <a:gridCol w="1114877">
                  <a:extLst>
                    <a:ext uri="{9D8B030D-6E8A-4147-A177-3AD203B41FA5}">
                      <a16:colId xmlns:a16="http://schemas.microsoft.com/office/drawing/2014/main" val="944435800"/>
                    </a:ext>
                  </a:extLst>
                </a:gridCol>
              </a:tblGrid>
              <a:tr h="357359">
                <a:tc rowSpan="3">
                  <a:txBody>
                    <a:bodyPr/>
                    <a:lstStyle/>
                    <a:p>
                      <a:pPr algn="ctr">
                        <a:lnSpc>
                          <a:spcPct val="107000"/>
                        </a:lnSpc>
                        <a:spcAft>
                          <a:spcPts val="800"/>
                        </a:spcAft>
                      </a:pPr>
                      <a:r>
                        <a:rPr lang="en-GB" sz="1100">
                          <a:effectLst/>
                        </a:rPr>
                        <a:t>INDUSTRY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vert="vert270" anchor="ctr"/>
                </a:tc>
                <a:tc>
                  <a:txBody>
                    <a:bodyPr/>
                    <a:lstStyle/>
                    <a:p>
                      <a:pPr algn="ctr">
                        <a:lnSpc>
                          <a:spcPct val="107000"/>
                        </a:lnSpc>
                        <a:spcAft>
                          <a:spcPts val="800"/>
                        </a:spcAft>
                      </a:pPr>
                      <a:r>
                        <a:rPr lang="en-GB" sz="11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extLst>
                  <a:ext uri="{0D108BD9-81ED-4DB2-BD59-A6C34878D82A}">
                    <a16:rowId xmlns:a16="http://schemas.microsoft.com/office/drawing/2014/main" val="3606421479"/>
                  </a:ext>
                </a:extLst>
              </a:tr>
              <a:tr h="2164205">
                <a:tc vMerge="1">
                  <a:txBody>
                    <a:bodyPr/>
                    <a:lstStyle/>
                    <a:p>
                      <a:endParaRPr lang="en-GB"/>
                    </a:p>
                  </a:txBody>
                  <a:tcPr/>
                </a:tc>
                <a:tc>
                  <a:txBody>
                    <a:bodyPr/>
                    <a:lstStyle/>
                    <a:p>
                      <a:pPr algn="ctr">
                        <a:lnSpc>
                          <a:spcPct val="107000"/>
                        </a:lnSpc>
                        <a:spcAft>
                          <a:spcPts val="800"/>
                        </a:spcAft>
                      </a:pPr>
                      <a:r>
                        <a:rPr lang="en-GB" sz="1100" dirty="0">
                          <a:effectLst/>
                        </a:rPr>
                        <a:t>1. Align sector to GHG protocol, scope 1 &amp; scope 2 full reporting by all non-SME operators by 2023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3. Set sector standard to compile full scope carbon footprints (inc. Scope 3) by 2025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4. Reduce road transport emissions intensity by 25% by 2030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6. Reduce road transport emissions intensity by 50% by 2035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7. Reduce forestry emissions intensity by 50% by 2040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8. Reduce scope 1 &amp; 2 emissions intensity of the sector by 90% by 2045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9. Reduce scope 3 emissions intensity of the sector by 90% by 2050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10. 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extLst>
                  <a:ext uri="{0D108BD9-81ED-4DB2-BD59-A6C34878D82A}">
                    <a16:rowId xmlns:a16="http://schemas.microsoft.com/office/drawing/2014/main" val="548342538"/>
                  </a:ext>
                </a:extLst>
              </a:tr>
              <a:tr h="1260782">
                <a:tc vMerge="1">
                  <a:txBody>
                    <a:bodyPr/>
                    <a:lstStyle/>
                    <a:p>
                      <a:endParaRPr lang="en-GB"/>
                    </a:p>
                  </a:txBody>
                  <a:tcPr/>
                </a:tc>
                <a:tc>
                  <a:txBody>
                    <a:bodyPr/>
                    <a:lstStyle/>
                    <a:p>
                      <a:pPr algn="ctr">
                        <a:lnSpc>
                          <a:spcPct val="107000"/>
                        </a:lnSpc>
                        <a:spcAft>
                          <a:spcPts val="800"/>
                        </a:spcAft>
                      </a:pPr>
                      <a:r>
                        <a:rPr lang="en-GB" sz="1100" dirty="0">
                          <a:effectLst/>
                        </a:rPr>
                        <a:t>2. The industry will develop a specific circularity/resource efficiency roadmap by 2024 to accelerate the activity in this key area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5. Reduce processing/manufacturing emissions intensity by 50% by 2030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tc>
                  <a:txBody>
                    <a:bodyPr/>
                    <a:lstStyle/>
                    <a:p>
                      <a:pPr algn="ctr">
                        <a:lnSpc>
                          <a:spcPct val="107000"/>
                        </a:lnSpc>
                        <a:spcAft>
                          <a:spcPts val="800"/>
                        </a:spcAft>
                      </a:pPr>
                      <a:r>
                        <a:rPr lang="en-GB" sz="1100" dirty="0">
                          <a:effectLst/>
                        </a:rPr>
                        <a:t>11. The industry will support targets/initiatives to increase domestic production and expansion of the domestic woodland stock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118" marR="46118" marT="0" marB="0" anchor="ctr"/>
                </a:tc>
                <a:extLst>
                  <a:ext uri="{0D108BD9-81ED-4DB2-BD59-A6C34878D82A}">
                    <a16:rowId xmlns:a16="http://schemas.microsoft.com/office/drawing/2014/main" val="1708203639"/>
                  </a:ext>
                </a:extLst>
              </a:tr>
            </a:tbl>
          </a:graphicData>
        </a:graphic>
      </p:graphicFrame>
      <p:sp>
        <p:nvSpPr>
          <p:cNvPr id="7" name="TextBox 6">
            <a:extLst>
              <a:ext uri="{FF2B5EF4-FFF2-40B4-BE49-F238E27FC236}">
                <a16:creationId xmlns:a16="http://schemas.microsoft.com/office/drawing/2014/main" id="{3F4CF244-10A6-DAF7-1D43-3BEA73FFFD97}"/>
              </a:ext>
            </a:extLst>
          </p:cNvPr>
          <p:cNvSpPr txBox="1"/>
          <p:nvPr/>
        </p:nvSpPr>
        <p:spPr>
          <a:xfrm>
            <a:off x="329404" y="6431372"/>
            <a:ext cx="10003315" cy="671915"/>
          </a:xfrm>
          <a:prstGeom prst="rect">
            <a:avLst/>
          </a:prstGeom>
          <a:noFill/>
        </p:spPr>
        <p:txBody>
          <a:bodyPr wrap="square">
            <a:spAutoFit/>
          </a:bodyPr>
          <a:lstStyle/>
          <a:p>
            <a:pPr algn="ctr">
              <a:lnSpc>
                <a:spcPct val="107000"/>
              </a:lnSpc>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remaining emissions must be offset using credible carbon offsets from projects that focus on permanent removals.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040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Sub sectoral ACTION PLAN</a:t>
            </a:r>
          </a:p>
        </p:txBody>
      </p:sp>
      <p:sp>
        <p:nvSpPr>
          <p:cNvPr id="2" name="Text Placeholder 1">
            <a:extLst>
              <a:ext uri="{FF2B5EF4-FFF2-40B4-BE49-F238E27FC236}">
                <a16:creationId xmlns:a16="http://schemas.microsoft.com/office/drawing/2014/main" id="{CAEF4E87-C325-1AF5-8092-E42A6907D6F3}"/>
              </a:ext>
            </a:extLst>
          </p:cNvPr>
          <p:cNvSpPr>
            <a:spLocks noGrp="1"/>
          </p:cNvSpPr>
          <p:nvPr>
            <p:ph type="body" sz="quarter" idx="11"/>
          </p:nvPr>
        </p:nvSpPr>
        <p:spPr/>
        <p:txBody>
          <a:bodyPr/>
          <a:lstStyle/>
          <a:p>
            <a:r>
              <a:rPr lang="en-GB" dirty="0"/>
              <a:t>04</a:t>
            </a:r>
          </a:p>
        </p:txBody>
      </p:sp>
      <p:sp>
        <p:nvSpPr>
          <p:cNvPr id="5" name="Text Placeholder 4">
            <a:extLst>
              <a:ext uri="{FF2B5EF4-FFF2-40B4-BE49-F238E27FC236}">
                <a16:creationId xmlns:a16="http://schemas.microsoft.com/office/drawing/2014/main" id="{6113AAC5-4232-A1E5-4163-887FD793998F}"/>
              </a:ext>
            </a:extLst>
          </p:cNvPr>
          <p:cNvSpPr>
            <a:spLocks noGrp="1"/>
          </p:cNvSpPr>
          <p:nvPr>
            <p:ph type="body" sz="quarter" idx="14"/>
          </p:nvPr>
        </p:nvSpPr>
        <p:spPr>
          <a:xfrm>
            <a:off x="667312" y="3028822"/>
            <a:ext cx="6927287" cy="589090"/>
          </a:xfrm>
        </p:spPr>
        <p:txBody>
          <a:bodyPr/>
          <a:lstStyle/>
          <a:p>
            <a:r>
              <a:rPr lang="en-GB" dirty="0">
                <a:highlight>
                  <a:srgbClr val="FFFF00"/>
                </a:highlight>
              </a:rPr>
              <a:t>Timber SUB sector profile CARBON REDUCTION PLANS EMISSIONS (DELETE AS APPROPRIATE)</a:t>
            </a:r>
          </a:p>
        </p:txBody>
      </p:sp>
    </p:spTree>
    <p:extLst>
      <p:ext uri="{BB962C8B-B14F-4D97-AF65-F5344CB8AC3E}">
        <p14:creationId xmlns:p14="http://schemas.microsoft.com/office/powerpoint/2010/main" val="1894511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tretch>
            <a:fillRect/>
          </a:stretch>
        </p:blipFill>
        <p:spPr>
          <a:xfrm>
            <a:off x="558314" y="2242986"/>
            <a:ext cx="455763" cy="428417"/>
          </a:xfrm>
          <a:prstGeom prst="rect">
            <a:avLst/>
          </a:prstGeom>
        </p:spPr>
      </p:pic>
      <p:pic>
        <p:nvPicPr>
          <p:cNvPr id="6" name="Object 5" descr="preencoded.png"/>
          <p:cNvPicPr>
            <a:picLocks noChangeAspect="1"/>
          </p:cNvPicPr>
          <p:nvPr/>
        </p:nvPicPr>
        <p:blipFill>
          <a:blip r:embed="rId4"/>
          <a:stretch>
            <a:fillRect/>
          </a:stretch>
        </p:blipFill>
        <p:spPr>
          <a:xfrm>
            <a:off x="3750433" y="2204256"/>
            <a:ext cx="455763" cy="428417"/>
          </a:xfrm>
          <a:prstGeom prst="rect">
            <a:avLst/>
          </a:prstGeom>
        </p:spPr>
      </p:pic>
      <p:pic>
        <p:nvPicPr>
          <p:cNvPr id="7" name="Object 6" descr="preencoded.png"/>
          <p:cNvPicPr>
            <a:picLocks noChangeAspect="1"/>
          </p:cNvPicPr>
          <p:nvPr/>
        </p:nvPicPr>
        <p:blipFill>
          <a:blip r:embed="rId5"/>
          <a:stretch>
            <a:fillRect/>
          </a:stretch>
        </p:blipFill>
        <p:spPr>
          <a:xfrm>
            <a:off x="7216617" y="2219379"/>
            <a:ext cx="455763" cy="428417"/>
          </a:xfrm>
          <a:prstGeom prst="rect">
            <a:avLst/>
          </a:prstGeom>
        </p:spPr>
      </p:pic>
      <p:pic>
        <p:nvPicPr>
          <p:cNvPr id="8" name="Object 7" descr="preencoded.png"/>
          <p:cNvPicPr>
            <a:picLocks noChangeAspect="1"/>
          </p:cNvPicPr>
          <p:nvPr/>
        </p:nvPicPr>
        <p:blipFill>
          <a:blip r:embed="rId6"/>
          <a:stretch>
            <a:fillRect/>
          </a:stretch>
        </p:blipFill>
        <p:spPr>
          <a:xfrm>
            <a:off x="553594" y="4060828"/>
            <a:ext cx="455763" cy="428417"/>
          </a:xfrm>
          <a:prstGeom prst="rect">
            <a:avLst/>
          </a:prstGeom>
        </p:spPr>
      </p:pic>
      <p:pic>
        <p:nvPicPr>
          <p:cNvPr id="9" name="Object 8" descr="preencoded.png"/>
          <p:cNvPicPr>
            <a:picLocks noChangeAspect="1"/>
          </p:cNvPicPr>
          <p:nvPr/>
        </p:nvPicPr>
        <p:blipFill>
          <a:blip r:embed="rId7"/>
          <a:stretch>
            <a:fillRect/>
          </a:stretch>
        </p:blipFill>
        <p:spPr>
          <a:xfrm>
            <a:off x="3750433" y="4022098"/>
            <a:ext cx="455763" cy="428417"/>
          </a:xfrm>
          <a:prstGeom prst="rect">
            <a:avLst/>
          </a:prstGeom>
        </p:spPr>
      </p:pic>
      <p:pic>
        <p:nvPicPr>
          <p:cNvPr id="10" name="Object 9" descr="preencoded.png"/>
          <p:cNvPicPr>
            <a:picLocks noChangeAspect="1"/>
          </p:cNvPicPr>
          <p:nvPr/>
        </p:nvPicPr>
        <p:blipFill>
          <a:blip r:embed="rId8"/>
          <a:stretch>
            <a:fillRect/>
          </a:stretch>
        </p:blipFill>
        <p:spPr>
          <a:xfrm>
            <a:off x="7216617" y="4037221"/>
            <a:ext cx="455763" cy="428417"/>
          </a:xfrm>
          <a:prstGeom prst="rect">
            <a:avLst/>
          </a:prstGeom>
        </p:spPr>
      </p:pic>
      <p:sp>
        <p:nvSpPr>
          <p:cNvPr id="13" name="Object 12"/>
          <p:cNvSpPr txBox="1"/>
          <p:nvPr/>
        </p:nvSpPr>
        <p:spPr>
          <a:xfrm>
            <a:off x="1092664" y="2310532"/>
            <a:ext cx="1556299" cy="255227"/>
          </a:xfrm>
          <a:prstGeom prst="rect">
            <a:avLst/>
          </a:prstGeom>
          <a:noFill/>
        </p:spPr>
        <p:txBody>
          <a:bodyPr wrap="square" rtlCol="0" anchor="ctr"/>
          <a:lstStyle/>
          <a:p>
            <a:pPr>
              <a:buNone/>
            </a:pPr>
            <a:r>
              <a:rPr lang="en-GB" sz="1731" b="1" dirty="0">
                <a:solidFill>
                  <a:srgbClr val="404040"/>
                </a:solidFill>
                <a:highlight>
                  <a:srgbClr val="FFFF00"/>
                </a:highlight>
                <a:latin typeface="Calibri" panose="020F0502020204030204" pitchFamily="34" charset="0"/>
                <a:ea typeface="Roboto" pitchFamily="34" charset="-122"/>
                <a:cs typeface="Calibri" panose="020F0502020204030204" pitchFamily="34" charset="0"/>
              </a:rPr>
              <a:t>ELECTRICITY</a:t>
            </a:r>
            <a:endParaRPr lang="en-GB" sz="100" dirty="0">
              <a:highlight>
                <a:srgbClr val="FFFF00"/>
              </a:highlight>
              <a:latin typeface="Calibri" panose="020F0502020204030204" pitchFamily="34" charset="0"/>
              <a:cs typeface="Calibri" panose="020F0502020204030204" pitchFamily="34" charset="0"/>
            </a:endParaRPr>
          </a:p>
        </p:txBody>
      </p:sp>
      <p:sp>
        <p:nvSpPr>
          <p:cNvPr id="15" name="Object 14"/>
          <p:cNvSpPr txBox="1"/>
          <p:nvPr/>
        </p:nvSpPr>
        <p:spPr>
          <a:xfrm>
            <a:off x="574414" y="2279448"/>
            <a:ext cx="337456" cy="195159"/>
          </a:xfrm>
          <a:prstGeom prst="rect">
            <a:avLst/>
          </a:prstGeom>
          <a:noFill/>
        </p:spPr>
        <p:txBody>
          <a:bodyPr wrap="square" rtlCol="0" anchor="ctr"/>
          <a:lstStyle/>
          <a:p>
            <a:pPr>
              <a:buNone/>
            </a:pPr>
            <a:r>
              <a:rPr lang="en-US" sz="866" dirty="0">
                <a:solidFill>
                  <a:srgbClr val="F59C38"/>
                </a:solidFill>
                <a:latin typeface="Montserrat" pitchFamily="34" charset="0"/>
                <a:ea typeface="Montserrat" pitchFamily="34" charset="-122"/>
                <a:cs typeface="Montserrat" pitchFamily="34" charset="-120"/>
              </a:rPr>
              <a:t>01</a:t>
            </a:r>
            <a:endParaRPr lang="en-US" sz="100" dirty="0"/>
          </a:p>
        </p:txBody>
      </p:sp>
      <p:sp>
        <p:nvSpPr>
          <p:cNvPr id="16" name="Object 15"/>
          <p:cNvSpPr txBox="1"/>
          <p:nvPr/>
        </p:nvSpPr>
        <p:spPr>
          <a:xfrm>
            <a:off x="4289500" y="2295409"/>
            <a:ext cx="1556299" cy="255227"/>
          </a:xfrm>
          <a:prstGeom prst="rect">
            <a:avLst/>
          </a:prstGeom>
          <a:noFill/>
        </p:spPr>
        <p:txBody>
          <a:bodyPr wrap="square" rtlCol="0" anchor="ctr"/>
          <a:lstStyle/>
          <a:p>
            <a:pPr>
              <a:buNone/>
            </a:pPr>
            <a:r>
              <a:rPr lang="en-GB" sz="1731" b="1" dirty="0">
                <a:solidFill>
                  <a:srgbClr val="404040"/>
                </a:solidFill>
                <a:highlight>
                  <a:srgbClr val="FFFF00"/>
                </a:highlight>
                <a:latin typeface="Calibri" panose="020F0502020204030204" pitchFamily="34" charset="0"/>
                <a:ea typeface="Roboto" pitchFamily="34" charset="-122"/>
                <a:cs typeface="Calibri" panose="020F0502020204030204" pitchFamily="34" charset="0"/>
              </a:rPr>
              <a:t>DATA</a:t>
            </a:r>
            <a:endParaRPr lang="en-GB" sz="100" dirty="0">
              <a:highlight>
                <a:srgbClr val="FFFF00"/>
              </a:highlight>
              <a:latin typeface="Calibri" panose="020F0502020204030204" pitchFamily="34" charset="0"/>
              <a:cs typeface="Calibri" panose="020F0502020204030204" pitchFamily="34" charset="0"/>
            </a:endParaRPr>
          </a:p>
        </p:txBody>
      </p:sp>
      <p:sp>
        <p:nvSpPr>
          <p:cNvPr id="19" name="Object 18"/>
          <p:cNvSpPr txBox="1"/>
          <p:nvPr/>
        </p:nvSpPr>
        <p:spPr>
          <a:xfrm>
            <a:off x="7763532" y="2310532"/>
            <a:ext cx="1556299" cy="255227"/>
          </a:xfrm>
          <a:prstGeom prst="rect">
            <a:avLst/>
          </a:prstGeom>
          <a:noFill/>
        </p:spPr>
        <p:txBody>
          <a:bodyPr wrap="square" rtlCol="0" anchor="ctr"/>
          <a:lstStyle/>
          <a:p>
            <a:pPr>
              <a:buNone/>
            </a:pPr>
            <a:r>
              <a:rPr lang="en-GB" sz="1731" b="1" dirty="0">
                <a:solidFill>
                  <a:srgbClr val="404040"/>
                </a:solidFill>
                <a:highlight>
                  <a:srgbClr val="FFFF00"/>
                </a:highlight>
                <a:latin typeface="Calibri" panose="020F0502020204030204" pitchFamily="34" charset="0"/>
                <a:ea typeface="Roboto" pitchFamily="34" charset="-122"/>
                <a:cs typeface="Calibri" panose="020F0502020204030204" pitchFamily="34" charset="0"/>
              </a:rPr>
              <a:t>GOVERNANCE</a:t>
            </a:r>
            <a:endParaRPr lang="en-GB" sz="100" dirty="0">
              <a:highlight>
                <a:srgbClr val="FFFF00"/>
              </a:highlight>
              <a:latin typeface="Calibri" panose="020F0502020204030204" pitchFamily="34" charset="0"/>
              <a:cs typeface="Calibri" panose="020F0502020204030204" pitchFamily="34" charset="0"/>
            </a:endParaRPr>
          </a:p>
        </p:txBody>
      </p:sp>
      <p:sp>
        <p:nvSpPr>
          <p:cNvPr id="22" name="Object 21"/>
          <p:cNvSpPr txBox="1"/>
          <p:nvPr/>
        </p:nvSpPr>
        <p:spPr>
          <a:xfrm>
            <a:off x="1092664" y="4128374"/>
            <a:ext cx="1556299" cy="255227"/>
          </a:xfrm>
          <a:prstGeom prst="rect">
            <a:avLst/>
          </a:prstGeom>
          <a:noFill/>
        </p:spPr>
        <p:txBody>
          <a:bodyPr wrap="square" rtlCol="0" anchor="ctr"/>
          <a:lstStyle/>
          <a:p>
            <a:pPr>
              <a:buNone/>
            </a:pPr>
            <a:r>
              <a:rPr lang="en-GB" sz="1731" b="1" dirty="0">
                <a:solidFill>
                  <a:srgbClr val="404040"/>
                </a:solidFill>
                <a:highlight>
                  <a:srgbClr val="FFFF00"/>
                </a:highlight>
                <a:latin typeface="Calibri" panose="020F0502020204030204" pitchFamily="34" charset="0"/>
                <a:ea typeface="Roboto" pitchFamily="34" charset="-122"/>
                <a:cs typeface="Calibri" panose="020F0502020204030204" pitchFamily="34" charset="0"/>
              </a:rPr>
              <a:t>AIR TRAVEL</a:t>
            </a:r>
            <a:endParaRPr lang="en-GB" sz="100" dirty="0">
              <a:highlight>
                <a:srgbClr val="FFFF00"/>
              </a:highlight>
              <a:latin typeface="Calibri" panose="020F0502020204030204" pitchFamily="34" charset="0"/>
              <a:cs typeface="Calibri" panose="020F0502020204030204" pitchFamily="34" charset="0"/>
            </a:endParaRPr>
          </a:p>
        </p:txBody>
      </p:sp>
      <p:sp>
        <p:nvSpPr>
          <p:cNvPr id="25" name="Object 24"/>
          <p:cNvSpPr txBox="1"/>
          <p:nvPr/>
        </p:nvSpPr>
        <p:spPr>
          <a:xfrm>
            <a:off x="4289500" y="4113251"/>
            <a:ext cx="1556299" cy="255227"/>
          </a:xfrm>
          <a:prstGeom prst="rect">
            <a:avLst/>
          </a:prstGeom>
          <a:noFill/>
        </p:spPr>
        <p:txBody>
          <a:bodyPr wrap="square" rtlCol="0" anchor="ctr"/>
          <a:lstStyle/>
          <a:p>
            <a:pPr>
              <a:buNone/>
            </a:pPr>
            <a:r>
              <a:rPr lang="en-GB" sz="1731" b="1" dirty="0">
                <a:solidFill>
                  <a:srgbClr val="404040"/>
                </a:solidFill>
                <a:highlight>
                  <a:srgbClr val="FFFF00"/>
                </a:highlight>
                <a:latin typeface="Calibri" panose="020F0502020204030204" pitchFamily="34" charset="0"/>
                <a:ea typeface="Roboto" pitchFamily="34" charset="-122"/>
                <a:cs typeface="Calibri" panose="020F0502020204030204" pitchFamily="34" charset="0"/>
              </a:rPr>
              <a:t>COMMUTING</a:t>
            </a:r>
            <a:endParaRPr lang="en-GB" sz="100" dirty="0">
              <a:highlight>
                <a:srgbClr val="FFFF00"/>
              </a:highlight>
              <a:latin typeface="Calibri" panose="020F0502020204030204" pitchFamily="34" charset="0"/>
              <a:cs typeface="Calibri" panose="020F0502020204030204" pitchFamily="34" charset="0"/>
            </a:endParaRPr>
          </a:p>
        </p:txBody>
      </p:sp>
      <p:sp>
        <p:nvSpPr>
          <p:cNvPr id="28" name="Object 27"/>
          <p:cNvSpPr txBox="1"/>
          <p:nvPr/>
        </p:nvSpPr>
        <p:spPr>
          <a:xfrm>
            <a:off x="7763532" y="4128374"/>
            <a:ext cx="1556299" cy="255227"/>
          </a:xfrm>
          <a:prstGeom prst="rect">
            <a:avLst/>
          </a:prstGeom>
          <a:noFill/>
        </p:spPr>
        <p:txBody>
          <a:bodyPr wrap="square" rtlCol="0" anchor="ctr"/>
          <a:lstStyle/>
          <a:p>
            <a:pPr>
              <a:buNone/>
            </a:pPr>
            <a:r>
              <a:rPr lang="en-GB" sz="1731" b="1" dirty="0">
                <a:solidFill>
                  <a:srgbClr val="404040"/>
                </a:solidFill>
                <a:highlight>
                  <a:srgbClr val="FFFF00"/>
                </a:highlight>
                <a:latin typeface="Calibri" panose="020F0502020204030204" pitchFamily="34" charset="0"/>
                <a:ea typeface="Roboto" pitchFamily="34" charset="-122"/>
                <a:cs typeface="Calibri" panose="020F0502020204030204" pitchFamily="34" charset="0"/>
              </a:rPr>
              <a:t>VALUE CHAIN</a:t>
            </a:r>
            <a:endParaRPr lang="en-GB" sz="100" dirty="0">
              <a:highlight>
                <a:srgbClr val="FFFF00"/>
              </a:highlight>
              <a:latin typeface="Calibri" panose="020F0502020204030204" pitchFamily="34" charset="0"/>
              <a:cs typeface="Calibri" panose="020F0502020204030204" pitchFamily="34" charset="0"/>
            </a:endParaRPr>
          </a:p>
        </p:txBody>
      </p:sp>
      <p:sp>
        <p:nvSpPr>
          <p:cNvPr id="31" name="Object 11">
            <a:extLst>
              <a:ext uri="{FF2B5EF4-FFF2-40B4-BE49-F238E27FC236}">
                <a16:creationId xmlns:a16="http://schemas.microsoft.com/office/drawing/2014/main" id="{BDBE7810-FBF7-4598-9D32-60E7580D7B9C}"/>
              </a:ext>
            </a:extLst>
          </p:cNvPr>
          <p:cNvSpPr txBox="1"/>
          <p:nvPr/>
        </p:nvSpPr>
        <p:spPr>
          <a:xfrm>
            <a:off x="1090223" y="2718650"/>
            <a:ext cx="2369967" cy="833575"/>
          </a:xfrm>
          <a:prstGeom prst="rect">
            <a:avLst/>
          </a:prstGeom>
          <a:noFill/>
        </p:spPr>
        <p:txBody>
          <a:bodyPr wrap="square" rtlCol="0" anchor="ctr"/>
          <a:lstStyle/>
          <a:p>
            <a:pPr>
              <a:buNone/>
            </a:pP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All European offices to be 100% renewable energy by 2025. This is a reduction of 365 tCO</a:t>
            </a:r>
            <a:r>
              <a:rPr lang="en-GB" sz="1150" baseline="-2500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2</a:t>
            </a: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e from the baseline year.</a:t>
            </a:r>
            <a:endParaRPr lang="en-GB" sz="1150" dirty="0">
              <a:highlight>
                <a:srgbClr val="FFFF00"/>
              </a:highlight>
              <a:latin typeface="Calibri" panose="020F0502020204030204" pitchFamily="34" charset="0"/>
              <a:cs typeface="Calibri" panose="020F0502020204030204" pitchFamily="34" charset="0"/>
            </a:endParaRPr>
          </a:p>
        </p:txBody>
      </p:sp>
      <p:sp>
        <p:nvSpPr>
          <p:cNvPr id="32" name="Object 11">
            <a:extLst>
              <a:ext uri="{FF2B5EF4-FFF2-40B4-BE49-F238E27FC236}">
                <a16:creationId xmlns:a16="http://schemas.microsoft.com/office/drawing/2014/main" id="{ACED8ABA-DBDC-4AF0-9227-9273E963CD55}"/>
              </a:ext>
            </a:extLst>
          </p:cNvPr>
          <p:cNvSpPr txBox="1"/>
          <p:nvPr/>
        </p:nvSpPr>
        <p:spPr>
          <a:xfrm>
            <a:off x="4289500" y="2679919"/>
            <a:ext cx="2369967" cy="1159209"/>
          </a:xfrm>
          <a:prstGeom prst="rect">
            <a:avLst/>
          </a:prstGeom>
          <a:noFill/>
        </p:spPr>
        <p:txBody>
          <a:bodyPr wrap="square" rtlCol="0" anchor="ctr"/>
          <a:lstStyle/>
          <a:p>
            <a:pPr>
              <a:buNone/>
            </a:pP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Data improvements will increase visibility of areas for focus. Improved geographical data across all scopes but particularly scope 3 will allow for the active engagement of the value chain in key areas.</a:t>
            </a:r>
            <a:endParaRPr lang="en-GB" sz="1150" dirty="0">
              <a:highlight>
                <a:srgbClr val="FFFF00"/>
              </a:highlight>
              <a:latin typeface="Calibri" panose="020F0502020204030204" pitchFamily="34" charset="0"/>
              <a:cs typeface="Calibri" panose="020F0502020204030204" pitchFamily="34" charset="0"/>
            </a:endParaRPr>
          </a:p>
        </p:txBody>
      </p:sp>
      <p:sp>
        <p:nvSpPr>
          <p:cNvPr id="33" name="Object 11">
            <a:extLst>
              <a:ext uri="{FF2B5EF4-FFF2-40B4-BE49-F238E27FC236}">
                <a16:creationId xmlns:a16="http://schemas.microsoft.com/office/drawing/2014/main" id="{37B6186A-7D2A-439B-9E66-367B624B5450}"/>
              </a:ext>
            </a:extLst>
          </p:cNvPr>
          <p:cNvSpPr txBox="1"/>
          <p:nvPr/>
        </p:nvSpPr>
        <p:spPr>
          <a:xfrm>
            <a:off x="7752797" y="2695041"/>
            <a:ext cx="2369967" cy="1250363"/>
          </a:xfrm>
          <a:prstGeom prst="rect">
            <a:avLst/>
          </a:prstGeom>
          <a:noFill/>
        </p:spPr>
        <p:txBody>
          <a:bodyPr wrap="square" rtlCol="0" anchor="ctr"/>
          <a:lstStyle/>
          <a:p>
            <a:pPr>
              <a:buNone/>
            </a:pP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Governance and management systems to incorporate Net Zero as standard, ensuring Net Zero is considered as standard. Focus on facilities management, staff benefits, and procurement processes.</a:t>
            </a:r>
            <a:endParaRPr lang="en-GB" sz="1150" dirty="0">
              <a:highlight>
                <a:srgbClr val="FFFF00"/>
              </a:highlight>
              <a:latin typeface="Calibri" panose="020F0502020204030204" pitchFamily="34" charset="0"/>
              <a:cs typeface="Calibri" panose="020F0502020204030204" pitchFamily="34" charset="0"/>
            </a:endParaRPr>
          </a:p>
        </p:txBody>
      </p:sp>
      <p:sp>
        <p:nvSpPr>
          <p:cNvPr id="34" name="Object 11">
            <a:extLst>
              <a:ext uri="{FF2B5EF4-FFF2-40B4-BE49-F238E27FC236}">
                <a16:creationId xmlns:a16="http://schemas.microsoft.com/office/drawing/2014/main" id="{ABDAAD9E-5E31-494D-BBEA-D24927A50E09}"/>
              </a:ext>
            </a:extLst>
          </p:cNvPr>
          <p:cNvSpPr txBox="1"/>
          <p:nvPr/>
        </p:nvSpPr>
        <p:spPr>
          <a:xfrm>
            <a:off x="7763532" y="4566571"/>
            <a:ext cx="2369967" cy="833575"/>
          </a:xfrm>
          <a:prstGeom prst="rect">
            <a:avLst/>
          </a:prstGeom>
          <a:noFill/>
        </p:spPr>
        <p:txBody>
          <a:bodyPr wrap="square" rtlCol="0" anchor="ctr"/>
          <a:lstStyle/>
          <a:p>
            <a:pPr>
              <a:buNone/>
            </a:pP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Develop decision making based on climate performance in key areas and build engagement with value chain to ensure compliance across all areas</a:t>
            </a:r>
            <a:endParaRPr lang="en-GB" sz="1150" dirty="0">
              <a:highlight>
                <a:srgbClr val="FFFF00"/>
              </a:highlight>
              <a:latin typeface="Calibri" panose="020F0502020204030204" pitchFamily="34" charset="0"/>
              <a:cs typeface="Calibri" panose="020F0502020204030204" pitchFamily="34" charset="0"/>
            </a:endParaRPr>
          </a:p>
        </p:txBody>
      </p:sp>
      <p:sp>
        <p:nvSpPr>
          <p:cNvPr id="35" name="Object 11">
            <a:extLst>
              <a:ext uri="{FF2B5EF4-FFF2-40B4-BE49-F238E27FC236}">
                <a16:creationId xmlns:a16="http://schemas.microsoft.com/office/drawing/2014/main" id="{558E2188-69CC-4F5B-9087-CABC8A05BAF4}"/>
              </a:ext>
            </a:extLst>
          </p:cNvPr>
          <p:cNvSpPr txBox="1"/>
          <p:nvPr/>
        </p:nvSpPr>
        <p:spPr>
          <a:xfrm>
            <a:off x="4278386" y="4633485"/>
            <a:ext cx="2369967" cy="833575"/>
          </a:xfrm>
          <a:prstGeom prst="rect">
            <a:avLst/>
          </a:prstGeom>
          <a:noFill/>
        </p:spPr>
        <p:txBody>
          <a:bodyPr wrap="square" rtlCol="0" anchor="ctr"/>
          <a:lstStyle/>
          <a:p>
            <a:pPr>
              <a:buNone/>
            </a:pP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Hybrid working to be a standard from 2022 allowing the reduction in emissions from commuting with a focus on electric vehicles where fleet decisions are made.</a:t>
            </a:r>
            <a:endParaRPr lang="en-GB" sz="1150" dirty="0">
              <a:highlight>
                <a:srgbClr val="FFFF00"/>
              </a:highlight>
              <a:latin typeface="Calibri" panose="020F0502020204030204" pitchFamily="34" charset="0"/>
              <a:cs typeface="Calibri" panose="020F0502020204030204" pitchFamily="34" charset="0"/>
            </a:endParaRPr>
          </a:p>
        </p:txBody>
      </p:sp>
      <p:sp>
        <p:nvSpPr>
          <p:cNvPr id="36" name="Object 11">
            <a:extLst>
              <a:ext uri="{FF2B5EF4-FFF2-40B4-BE49-F238E27FC236}">
                <a16:creationId xmlns:a16="http://schemas.microsoft.com/office/drawing/2014/main" id="{BEF85962-18A1-4303-BADA-251EECC343A9}"/>
              </a:ext>
            </a:extLst>
          </p:cNvPr>
          <p:cNvSpPr txBox="1"/>
          <p:nvPr/>
        </p:nvSpPr>
        <p:spPr>
          <a:xfrm>
            <a:off x="916052" y="4633485"/>
            <a:ext cx="2369967" cy="1328148"/>
          </a:xfrm>
          <a:prstGeom prst="rect">
            <a:avLst/>
          </a:prstGeom>
          <a:noFill/>
        </p:spPr>
        <p:txBody>
          <a:bodyPr wrap="square" rtlCol="0" anchor="ctr"/>
          <a:lstStyle/>
          <a:p>
            <a:pPr>
              <a:buNone/>
            </a:pPr>
            <a:r>
              <a:rPr lang="en-GB" sz="1150" dirty="0">
                <a:solidFill>
                  <a:srgbClr val="333333"/>
                </a:solidFill>
                <a:highlight>
                  <a:srgbClr val="FFFF00"/>
                </a:highlight>
                <a:latin typeface="Calibri" panose="020F0502020204030204" pitchFamily="34" charset="0"/>
                <a:ea typeface="Roboto" pitchFamily="34" charset="-122"/>
                <a:cs typeface="Calibri" panose="020F0502020204030204" pitchFamily="34" charset="0"/>
              </a:rPr>
              <a:t>With working patterns changed from the global pandemic and Air travel being the third largest emission the reduction of air travel emissions by 50% by 2025, and to only 20% of the global total in 2050 ensure a comprehensive assessment of need vs impact in travel decisions</a:t>
            </a:r>
            <a:endParaRPr lang="en-GB" sz="1150" dirty="0">
              <a:highlight>
                <a:srgbClr val="FFFF00"/>
              </a:highlight>
              <a:latin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03F41835-81DA-079E-B885-3452934CF89D}"/>
              </a:ext>
            </a:extLst>
          </p:cNvPr>
          <p:cNvSpPr>
            <a:spLocks noGrp="1"/>
          </p:cNvSpPr>
          <p:nvPr>
            <p:ph type="body" sz="quarter" idx="13"/>
          </p:nvPr>
        </p:nvSpPr>
        <p:spPr/>
        <p:txBody>
          <a:bodyPr/>
          <a:lstStyle/>
          <a:p>
            <a:r>
              <a:rPr lang="en-GB" dirty="0"/>
              <a:t>Actions: reduce &amp; renew</a:t>
            </a:r>
          </a:p>
        </p:txBody>
      </p:sp>
      <p:sp>
        <p:nvSpPr>
          <p:cNvPr id="17" name="Object 14">
            <a:extLst>
              <a:ext uri="{FF2B5EF4-FFF2-40B4-BE49-F238E27FC236}">
                <a16:creationId xmlns:a16="http://schemas.microsoft.com/office/drawing/2014/main" id="{91328A2B-DF6A-C9D3-6300-D56829BC6CFC}"/>
              </a:ext>
            </a:extLst>
          </p:cNvPr>
          <p:cNvSpPr txBox="1"/>
          <p:nvPr/>
        </p:nvSpPr>
        <p:spPr>
          <a:xfrm>
            <a:off x="3758832" y="4111090"/>
            <a:ext cx="337456" cy="195159"/>
          </a:xfrm>
          <a:prstGeom prst="rect">
            <a:avLst/>
          </a:prstGeom>
          <a:noFill/>
        </p:spPr>
        <p:txBody>
          <a:bodyPr wrap="square" rtlCol="0" anchor="ctr"/>
          <a:lstStyle/>
          <a:p>
            <a:pPr>
              <a:buNone/>
            </a:pPr>
            <a:r>
              <a:rPr lang="en-US" sz="866" dirty="0">
                <a:solidFill>
                  <a:srgbClr val="F59C38"/>
                </a:solidFill>
                <a:latin typeface="Montserrat" pitchFamily="34" charset="0"/>
                <a:ea typeface="Montserrat" pitchFamily="34" charset="-122"/>
                <a:cs typeface="Montserrat" pitchFamily="34" charset="-120"/>
              </a:rPr>
              <a:t>05</a:t>
            </a:r>
            <a:endParaRPr lang="en-US" sz="100" dirty="0"/>
          </a:p>
        </p:txBody>
      </p:sp>
      <p:sp>
        <p:nvSpPr>
          <p:cNvPr id="20" name="Object 14">
            <a:extLst>
              <a:ext uri="{FF2B5EF4-FFF2-40B4-BE49-F238E27FC236}">
                <a16:creationId xmlns:a16="http://schemas.microsoft.com/office/drawing/2014/main" id="{4C9649DC-EEC6-6504-C665-9D12A36879A3}"/>
              </a:ext>
            </a:extLst>
          </p:cNvPr>
          <p:cNvSpPr txBox="1"/>
          <p:nvPr/>
        </p:nvSpPr>
        <p:spPr>
          <a:xfrm>
            <a:off x="7226449" y="4110242"/>
            <a:ext cx="337456" cy="195159"/>
          </a:xfrm>
          <a:prstGeom prst="rect">
            <a:avLst/>
          </a:prstGeom>
          <a:noFill/>
        </p:spPr>
        <p:txBody>
          <a:bodyPr wrap="square" rtlCol="0" anchor="ctr"/>
          <a:lstStyle/>
          <a:p>
            <a:pPr>
              <a:buNone/>
            </a:pPr>
            <a:r>
              <a:rPr lang="en-US" sz="866" dirty="0">
                <a:solidFill>
                  <a:srgbClr val="F59C38"/>
                </a:solidFill>
                <a:latin typeface="Montserrat" pitchFamily="34" charset="0"/>
                <a:ea typeface="Montserrat" pitchFamily="34" charset="-122"/>
                <a:cs typeface="Montserrat" pitchFamily="34" charset="-120"/>
              </a:rPr>
              <a:t>06</a:t>
            </a:r>
            <a:endParaRPr lang="en-US" sz="100" dirty="0"/>
          </a:p>
        </p:txBody>
      </p:sp>
      <p:sp>
        <p:nvSpPr>
          <p:cNvPr id="23" name="Object 14">
            <a:extLst>
              <a:ext uri="{FF2B5EF4-FFF2-40B4-BE49-F238E27FC236}">
                <a16:creationId xmlns:a16="http://schemas.microsoft.com/office/drawing/2014/main" id="{230010B2-2189-C451-C0D3-C5F6AC02DF29}"/>
              </a:ext>
            </a:extLst>
          </p:cNvPr>
          <p:cNvSpPr txBox="1"/>
          <p:nvPr/>
        </p:nvSpPr>
        <p:spPr>
          <a:xfrm>
            <a:off x="558086" y="4111091"/>
            <a:ext cx="337456" cy="195159"/>
          </a:xfrm>
          <a:prstGeom prst="rect">
            <a:avLst/>
          </a:prstGeom>
          <a:noFill/>
        </p:spPr>
        <p:txBody>
          <a:bodyPr wrap="square" rtlCol="0" anchor="ctr"/>
          <a:lstStyle/>
          <a:p>
            <a:pPr>
              <a:buNone/>
            </a:pPr>
            <a:r>
              <a:rPr lang="en-US" sz="866" dirty="0">
                <a:solidFill>
                  <a:srgbClr val="F59C38"/>
                </a:solidFill>
                <a:latin typeface="Montserrat" pitchFamily="34" charset="0"/>
                <a:ea typeface="Montserrat" pitchFamily="34" charset="-122"/>
                <a:cs typeface="Montserrat" pitchFamily="34" charset="-120"/>
              </a:rPr>
              <a:t>04</a:t>
            </a:r>
            <a:endParaRPr lang="en-US" sz="100" dirty="0"/>
          </a:p>
        </p:txBody>
      </p:sp>
      <p:sp>
        <p:nvSpPr>
          <p:cNvPr id="26" name="Object 14">
            <a:extLst>
              <a:ext uri="{FF2B5EF4-FFF2-40B4-BE49-F238E27FC236}">
                <a16:creationId xmlns:a16="http://schemas.microsoft.com/office/drawing/2014/main" id="{8D0AC1AD-9E51-CC35-E7B7-D08BD5871824}"/>
              </a:ext>
            </a:extLst>
          </p:cNvPr>
          <p:cNvSpPr txBox="1"/>
          <p:nvPr/>
        </p:nvSpPr>
        <p:spPr>
          <a:xfrm>
            <a:off x="7226449" y="2279448"/>
            <a:ext cx="337456" cy="195159"/>
          </a:xfrm>
          <a:prstGeom prst="rect">
            <a:avLst/>
          </a:prstGeom>
          <a:noFill/>
        </p:spPr>
        <p:txBody>
          <a:bodyPr wrap="square" rtlCol="0" anchor="ctr"/>
          <a:lstStyle/>
          <a:p>
            <a:pPr>
              <a:buNone/>
            </a:pPr>
            <a:r>
              <a:rPr lang="en-US" sz="866" dirty="0">
                <a:solidFill>
                  <a:srgbClr val="F59C38"/>
                </a:solidFill>
                <a:latin typeface="Montserrat" pitchFamily="34" charset="0"/>
                <a:ea typeface="Montserrat" pitchFamily="34" charset="-122"/>
                <a:cs typeface="Montserrat" pitchFamily="34" charset="-120"/>
              </a:rPr>
              <a:t>03</a:t>
            </a:r>
            <a:endParaRPr lang="en-US" sz="100" dirty="0"/>
          </a:p>
        </p:txBody>
      </p:sp>
      <p:sp>
        <p:nvSpPr>
          <p:cNvPr id="29" name="Object 14">
            <a:extLst>
              <a:ext uri="{FF2B5EF4-FFF2-40B4-BE49-F238E27FC236}">
                <a16:creationId xmlns:a16="http://schemas.microsoft.com/office/drawing/2014/main" id="{C2B73F7D-2E3E-E4B4-0CB5-F9E73258BAA1}"/>
              </a:ext>
            </a:extLst>
          </p:cNvPr>
          <p:cNvSpPr txBox="1"/>
          <p:nvPr/>
        </p:nvSpPr>
        <p:spPr>
          <a:xfrm>
            <a:off x="3762651" y="2279448"/>
            <a:ext cx="337456" cy="195159"/>
          </a:xfrm>
          <a:prstGeom prst="rect">
            <a:avLst/>
          </a:prstGeom>
          <a:noFill/>
        </p:spPr>
        <p:txBody>
          <a:bodyPr wrap="square" rtlCol="0" anchor="ctr"/>
          <a:lstStyle/>
          <a:p>
            <a:pPr>
              <a:buNone/>
            </a:pPr>
            <a:r>
              <a:rPr lang="en-US" sz="866" dirty="0">
                <a:solidFill>
                  <a:srgbClr val="F59C38"/>
                </a:solidFill>
                <a:latin typeface="Montserrat" pitchFamily="34" charset="0"/>
                <a:ea typeface="Montserrat" pitchFamily="34" charset="-122"/>
                <a:cs typeface="Montserrat" pitchFamily="34" charset="-120"/>
              </a:rPr>
              <a:t>02</a:t>
            </a:r>
            <a:endParaRPr lang="en-US" sz="100" dirty="0"/>
          </a:p>
        </p:txBody>
      </p:sp>
      <p:sp>
        <p:nvSpPr>
          <p:cNvPr id="3" name="TextBox 2">
            <a:extLst>
              <a:ext uri="{FF2B5EF4-FFF2-40B4-BE49-F238E27FC236}">
                <a16:creationId xmlns:a16="http://schemas.microsoft.com/office/drawing/2014/main" id="{9A26EC87-768F-3C0A-D52F-435EDD4943AF}"/>
              </a:ext>
            </a:extLst>
          </p:cNvPr>
          <p:cNvSpPr txBox="1"/>
          <p:nvPr/>
        </p:nvSpPr>
        <p:spPr>
          <a:xfrm>
            <a:off x="609600" y="1529618"/>
            <a:ext cx="8434509" cy="646331"/>
          </a:xfrm>
          <a:prstGeom prst="rect">
            <a:avLst/>
          </a:prstGeom>
          <a:noFill/>
        </p:spPr>
        <p:txBody>
          <a:bodyPr wrap="square" rtlCol="0">
            <a:spAutoFit/>
          </a:bodyPr>
          <a:lstStyle/>
          <a:p>
            <a:r>
              <a:rPr lang="en-GB" b="1" dirty="0">
                <a:solidFill>
                  <a:srgbClr val="FF0000"/>
                </a:solidFill>
              </a:rPr>
              <a:t>Please tailor to your organisation’s agreed headline Reduce &amp; Renew Actions. Examples given below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TRANSPORT Decarbonisation ACTION PLAN – </a:t>
            </a:r>
          </a:p>
          <a:p>
            <a:r>
              <a:rPr lang="en-GB" dirty="0">
                <a:highlight>
                  <a:srgbClr val="FFFF00"/>
                </a:highlight>
              </a:rPr>
              <a:t>NET ZERO BY 2050</a:t>
            </a:r>
          </a:p>
        </p:txBody>
      </p:sp>
      <p:graphicFrame>
        <p:nvGraphicFramePr>
          <p:cNvPr id="4" name="Table 3">
            <a:extLst>
              <a:ext uri="{FF2B5EF4-FFF2-40B4-BE49-F238E27FC236}">
                <a16:creationId xmlns:a16="http://schemas.microsoft.com/office/drawing/2014/main" id="{C6FBDFB9-C727-7A76-8BA6-9E518B483107}"/>
              </a:ext>
            </a:extLst>
          </p:cNvPr>
          <p:cNvGraphicFramePr>
            <a:graphicFrameLocks noGrp="1"/>
          </p:cNvGraphicFramePr>
          <p:nvPr>
            <p:extLst>
              <p:ext uri="{D42A27DB-BD31-4B8C-83A1-F6EECF244321}">
                <p14:modId xmlns:p14="http://schemas.microsoft.com/office/powerpoint/2010/main" val="846197554"/>
              </p:ext>
            </p:extLst>
          </p:nvPr>
        </p:nvGraphicFramePr>
        <p:xfrm>
          <a:off x="800101" y="2760790"/>
          <a:ext cx="9169398" cy="3322510"/>
        </p:xfrm>
        <a:graphic>
          <a:graphicData uri="http://schemas.openxmlformats.org/drawingml/2006/table">
            <a:tbl>
              <a:tblPr firstRow="1" firstCol="1" bandRow="1">
                <a:tableStyleId>{5DA37D80-6434-44D0-A028-1B22A696006F}</a:tableStyleId>
              </a:tblPr>
              <a:tblGrid>
                <a:gridCol w="1018822">
                  <a:extLst>
                    <a:ext uri="{9D8B030D-6E8A-4147-A177-3AD203B41FA5}">
                      <a16:colId xmlns:a16="http://schemas.microsoft.com/office/drawing/2014/main" val="1832074312"/>
                    </a:ext>
                  </a:extLst>
                </a:gridCol>
                <a:gridCol w="1018822">
                  <a:extLst>
                    <a:ext uri="{9D8B030D-6E8A-4147-A177-3AD203B41FA5}">
                      <a16:colId xmlns:a16="http://schemas.microsoft.com/office/drawing/2014/main" val="3283237123"/>
                    </a:ext>
                  </a:extLst>
                </a:gridCol>
                <a:gridCol w="1018822">
                  <a:extLst>
                    <a:ext uri="{9D8B030D-6E8A-4147-A177-3AD203B41FA5}">
                      <a16:colId xmlns:a16="http://schemas.microsoft.com/office/drawing/2014/main" val="1598078486"/>
                    </a:ext>
                  </a:extLst>
                </a:gridCol>
                <a:gridCol w="1018822">
                  <a:extLst>
                    <a:ext uri="{9D8B030D-6E8A-4147-A177-3AD203B41FA5}">
                      <a16:colId xmlns:a16="http://schemas.microsoft.com/office/drawing/2014/main" val="1997933255"/>
                    </a:ext>
                  </a:extLst>
                </a:gridCol>
                <a:gridCol w="1018822">
                  <a:extLst>
                    <a:ext uri="{9D8B030D-6E8A-4147-A177-3AD203B41FA5}">
                      <a16:colId xmlns:a16="http://schemas.microsoft.com/office/drawing/2014/main" val="3460723319"/>
                    </a:ext>
                  </a:extLst>
                </a:gridCol>
                <a:gridCol w="1018822">
                  <a:extLst>
                    <a:ext uri="{9D8B030D-6E8A-4147-A177-3AD203B41FA5}">
                      <a16:colId xmlns:a16="http://schemas.microsoft.com/office/drawing/2014/main" val="1659463811"/>
                    </a:ext>
                  </a:extLst>
                </a:gridCol>
                <a:gridCol w="1018822">
                  <a:extLst>
                    <a:ext uri="{9D8B030D-6E8A-4147-A177-3AD203B41FA5}">
                      <a16:colId xmlns:a16="http://schemas.microsoft.com/office/drawing/2014/main" val="2607632189"/>
                    </a:ext>
                  </a:extLst>
                </a:gridCol>
                <a:gridCol w="1018822">
                  <a:extLst>
                    <a:ext uri="{9D8B030D-6E8A-4147-A177-3AD203B41FA5}">
                      <a16:colId xmlns:a16="http://schemas.microsoft.com/office/drawing/2014/main" val="814674703"/>
                    </a:ext>
                  </a:extLst>
                </a:gridCol>
                <a:gridCol w="1018822">
                  <a:extLst>
                    <a:ext uri="{9D8B030D-6E8A-4147-A177-3AD203B41FA5}">
                      <a16:colId xmlns:a16="http://schemas.microsoft.com/office/drawing/2014/main" val="3379722173"/>
                    </a:ext>
                  </a:extLst>
                </a:gridCol>
              </a:tblGrid>
              <a:tr h="362763">
                <a:tc rowSpan="2">
                  <a:txBody>
                    <a:bodyPr/>
                    <a:lstStyle/>
                    <a:p>
                      <a:pPr algn="ctr">
                        <a:lnSpc>
                          <a:spcPct val="107000"/>
                        </a:lnSpc>
                        <a:spcAft>
                          <a:spcPts val="800"/>
                        </a:spcAft>
                      </a:pPr>
                      <a:r>
                        <a:rPr lang="en-GB" sz="1000">
                          <a:effectLst/>
                        </a:rPr>
                        <a:t>TRANSPORT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453050"/>
                  </a:ext>
                </a:extLst>
              </a:tr>
              <a:tr h="2959747">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20%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80%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Reduce scope 1 &amp; 2 emissions intensity of the sector by 95% by 2045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0311789"/>
                  </a:ext>
                </a:extLst>
              </a:tr>
            </a:tbl>
          </a:graphicData>
        </a:graphic>
      </p:graphicFrame>
    </p:spTree>
    <p:extLst>
      <p:ext uri="{BB962C8B-B14F-4D97-AF65-F5344CB8AC3E}">
        <p14:creationId xmlns:p14="http://schemas.microsoft.com/office/powerpoint/2010/main" val="1411080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F4B221-AA0C-41AF-AB84-4D7B4BB4613A}"/>
              </a:ext>
            </a:extLst>
          </p:cNvPr>
          <p:cNvSpPr>
            <a:spLocks noGrp="1"/>
          </p:cNvSpPr>
          <p:nvPr>
            <p:ph type="body" sz="quarter" idx="13"/>
          </p:nvPr>
        </p:nvSpPr>
        <p:spPr>
          <a:xfrm>
            <a:off x="631318" y="1660525"/>
            <a:ext cx="9379948" cy="4062543"/>
          </a:xfrm>
        </p:spPr>
        <p:txBody>
          <a:bodyPr numCol="3" spcCol="180000">
            <a:normAutofit/>
          </a:bodyPr>
          <a:lstStyle/>
          <a:p>
            <a:pPr marL="0" indent="0">
              <a:buNone/>
            </a:pPr>
            <a:r>
              <a:rPr lang="en-GB" dirty="0"/>
              <a:t>SECTIONS</a:t>
            </a:r>
          </a:p>
          <a:p>
            <a:r>
              <a:rPr lang="en-GB" dirty="0">
                <a:highlight>
                  <a:srgbClr val="FFFF00"/>
                </a:highlight>
              </a:rPr>
              <a:t>Context and policy</a:t>
            </a:r>
          </a:p>
          <a:p>
            <a:r>
              <a:rPr lang="en-GB" dirty="0">
                <a:highlight>
                  <a:srgbClr val="FFFF00"/>
                </a:highlight>
              </a:rPr>
              <a:t>Carbon Footprint</a:t>
            </a:r>
          </a:p>
          <a:p>
            <a:r>
              <a:rPr lang="en-GB" dirty="0">
                <a:highlight>
                  <a:srgbClr val="FFFF00"/>
                </a:highlight>
              </a:rPr>
              <a:t>Decarbonisation Scenario Model</a:t>
            </a:r>
          </a:p>
          <a:p>
            <a:r>
              <a:rPr lang="en-GB" dirty="0">
                <a:highlight>
                  <a:srgbClr val="FFFF00"/>
                </a:highlight>
              </a:rPr>
              <a:t>Action Plan</a:t>
            </a:r>
          </a:p>
          <a:p>
            <a:r>
              <a:rPr lang="en-GB" dirty="0">
                <a:highlight>
                  <a:srgbClr val="FFFF00"/>
                </a:highlight>
              </a:rPr>
              <a:t>Carbon Offsetting</a:t>
            </a:r>
          </a:p>
          <a:p>
            <a:r>
              <a:rPr lang="en-GB" dirty="0">
                <a:highlight>
                  <a:srgbClr val="FFFF00"/>
                </a:highlight>
              </a:rPr>
              <a:t>Next Steps</a:t>
            </a:r>
          </a:p>
        </p:txBody>
      </p:sp>
    </p:spTree>
    <p:extLst>
      <p:ext uri="{BB962C8B-B14F-4D97-AF65-F5344CB8AC3E}">
        <p14:creationId xmlns:p14="http://schemas.microsoft.com/office/powerpoint/2010/main" val="3410218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FORESTRY Decarbonisation ACTION PLAN – </a:t>
            </a:r>
          </a:p>
          <a:p>
            <a:r>
              <a:rPr lang="en-GB" dirty="0">
                <a:highlight>
                  <a:srgbClr val="FFFF00"/>
                </a:highlight>
              </a:rPr>
              <a:t>NET ZERO BY 2050</a:t>
            </a:r>
          </a:p>
        </p:txBody>
      </p:sp>
      <p:graphicFrame>
        <p:nvGraphicFramePr>
          <p:cNvPr id="3" name="Table 2">
            <a:extLst>
              <a:ext uri="{FF2B5EF4-FFF2-40B4-BE49-F238E27FC236}">
                <a16:creationId xmlns:a16="http://schemas.microsoft.com/office/drawing/2014/main" id="{D133973A-5538-8526-4D42-5B8A301B91A4}"/>
              </a:ext>
            </a:extLst>
          </p:cNvPr>
          <p:cNvGraphicFramePr>
            <a:graphicFrameLocks noGrp="1"/>
          </p:cNvGraphicFramePr>
          <p:nvPr>
            <p:extLst>
              <p:ext uri="{D42A27DB-BD31-4B8C-83A1-F6EECF244321}">
                <p14:modId xmlns:p14="http://schemas.microsoft.com/office/powerpoint/2010/main" val="3240785530"/>
              </p:ext>
            </p:extLst>
          </p:nvPr>
        </p:nvGraphicFramePr>
        <p:xfrm>
          <a:off x="736600" y="2760790"/>
          <a:ext cx="9296403" cy="3347910"/>
        </p:xfrm>
        <a:graphic>
          <a:graphicData uri="http://schemas.openxmlformats.org/drawingml/2006/table">
            <a:tbl>
              <a:tblPr firstRow="1" firstCol="1" bandRow="1">
                <a:tableStyleId>{5DA37D80-6434-44D0-A028-1B22A696006F}</a:tableStyleId>
              </a:tblPr>
              <a:tblGrid>
                <a:gridCol w="1032195">
                  <a:extLst>
                    <a:ext uri="{9D8B030D-6E8A-4147-A177-3AD203B41FA5}">
                      <a16:colId xmlns:a16="http://schemas.microsoft.com/office/drawing/2014/main" val="3173179516"/>
                    </a:ext>
                  </a:extLst>
                </a:gridCol>
                <a:gridCol w="1033026">
                  <a:extLst>
                    <a:ext uri="{9D8B030D-6E8A-4147-A177-3AD203B41FA5}">
                      <a16:colId xmlns:a16="http://schemas.microsoft.com/office/drawing/2014/main" val="2581334757"/>
                    </a:ext>
                  </a:extLst>
                </a:gridCol>
                <a:gridCol w="1033026">
                  <a:extLst>
                    <a:ext uri="{9D8B030D-6E8A-4147-A177-3AD203B41FA5}">
                      <a16:colId xmlns:a16="http://schemas.microsoft.com/office/drawing/2014/main" val="570723445"/>
                    </a:ext>
                  </a:extLst>
                </a:gridCol>
                <a:gridCol w="1033026">
                  <a:extLst>
                    <a:ext uri="{9D8B030D-6E8A-4147-A177-3AD203B41FA5}">
                      <a16:colId xmlns:a16="http://schemas.microsoft.com/office/drawing/2014/main" val="1518748352"/>
                    </a:ext>
                  </a:extLst>
                </a:gridCol>
                <a:gridCol w="1033026">
                  <a:extLst>
                    <a:ext uri="{9D8B030D-6E8A-4147-A177-3AD203B41FA5}">
                      <a16:colId xmlns:a16="http://schemas.microsoft.com/office/drawing/2014/main" val="3362782520"/>
                    </a:ext>
                  </a:extLst>
                </a:gridCol>
                <a:gridCol w="1033026">
                  <a:extLst>
                    <a:ext uri="{9D8B030D-6E8A-4147-A177-3AD203B41FA5}">
                      <a16:colId xmlns:a16="http://schemas.microsoft.com/office/drawing/2014/main" val="3456627243"/>
                    </a:ext>
                  </a:extLst>
                </a:gridCol>
                <a:gridCol w="1033026">
                  <a:extLst>
                    <a:ext uri="{9D8B030D-6E8A-4147-A177-3AD203B41FA5}">
                      <a16:colId xmlns:a16="http://schemas.microsoft.com/office/drawing/2014/main" val="239712026"/>
                    </a:ext>
                  </a:extLst>
                </a:gridCol>
                <a:gridCol w="1033026">
                  <a:extLst>
                    <a:ext uri="{9D8B030D-6E8A-4147-A177-3AD203B41FA5}">
                      <a16:colId xmlns:a16="http://schemas.microsoft.com/office/drawing/2014/main" val="424711268"/>
                    </a:ext>
                  </a:extLst>
                </a:gridCol>
                <a:gridCol w="1033026">
                  <a:extLst>
                    <a:ext uri="{9D8B030D-6E8A-4147-A177-3AD203B41FA5}">
                      <a16:colId xmlns:a16="http://schemas.microsoft.com/office/drawing/2014/main" val="1557069544"/>
                    </a:ext>
                  </a:extLst>
                </a:gridCol>
              </a:tblGrid>
              <a:tr h="365536">
                <a:tc rowSpan="2">
                  <a:txBody>
                    <a:bodyPr/>
                    <a:lstStyle/>
                    <a:p>
                      <a:pPr algn="ctr">
                        <a:lnSpc>
                          <a:spcPct val="107000"/>
                        </a:lnSpc>
                        <a:spcAft>
                          <a:spcPts val="800"/>
                        </a:spcAft>
                      </a:pPr>
                      <a:r>
                        <a:rPr lang="en-GB" sz="1000" dirty="0">
                          <a:effectLst/>
                        </a:rPr>
                        <a:t>FORE5TRY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7540271"/>
                  </a:ext>
                </a:extLst>
              </a:tr>
              <a:tr h="2982374">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road transport emissions intensity by 25%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road transport emissions intensity by 50%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80%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7572788"/>
                  </a:ext>
                </a:extLst>
              </a:tr>
            </a:tbl>
          </a:graphicData>
        </a:graphic>
      </p:graphicFrame>
    </p:spTree>
    <p:extLst>
      <p:ext uri="{BB962C8B-B14F-4D97-AF65-F5344CB8AC3E}">
        <p14:creationId xmlns:p14="http://schemas.microsoft.com/office/powerpoint/2010/main" val="3490102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SAWMILL Decarbonisation ACTION PLAN – </a:t>
            </a:r>
          </a:p>
          <a:p>
            <a:r>
              <a:rPr lang="en-GB" dirty="0">
                <a:highlight>
                  <a:srgbClr val="FFFF00"/>
                </a:highlight>
              </a:rPr>
              <a:t>NET ZERO BY 2050</a:t>
            </a:r>
          </a:p>
        </p:txBody>
      </p:sp>
      <p:graphicFrame>
        <p:nvGraphicFramePr>
          <p:cNvPr id="4" name="Table 3">
            <a:extLst>
              <a:ext uri="{FF2B5EF4-FFF2-40B4-BE49-F238E27FC236}">
                <a16:creationId xmlns:a16="http://schemas.microsoft.com/office/drawing/2014/main" id="{B8D27C4C-DC2A-3D00-2513-0D7B3A0C82D4}"/>
              </a:ext>
            </a:extLst>
          </p:cNvPr>
          <p:cNvGraphicFramePr>
            <a:graphicFrameLocks noGrp="1"/>
          </p:cNvGraphicFramePr>
          <p:nvPr>
            <p:extLst>
              <p:ext uri="{D42A27DB-BD31-4B8C-83A1-F6EECF244321}">
                <p14:modId xmlns:p14="http://schemas.microsoft.com/office/powerpoint/2010/main" val="3423111953"/>
              </p:ext>
            </p:extLst>
          </p:nvPr>
        </p:nvGraphicFramePr>
        <p:xfrm>
          <a:off x="787400" y="2760790"/>
          <a:ext cx="9283700" cy="3484096"/>
        </p:xfrm>
        <a:graphic>
          <a:graphicData uri="http://schemas.openxmlformats.org/drawingml/2006/table">
            <a:tbl>
              <a:tblPr firstRow="1" firstCol="1" bandRow="1">
                <a:tableStyleId>{5DA37D80-6434-44D0-A028-1B22A696006F}</a:tableStyleId>
              </a:tblPr>
              <a:tblGrid>
                <a:gridCol w="1031338">
                  <a:extLst>
                    <a:ext uri="{9D8B030D-6E8A-4147-A177-3AD203B41FA5}">
                      <a16:colId xmlns:a16="http://schemas.microsoft.com/office/drawing/2014/main" val="1283129354"/>
                    </a:ext>
                  </a:extLst>
                </a:gridCol>
                <a:gridCol w="1031338">
                  <a:extLst>
                    <a:ext uri="{9D8B030D-6E8A-4147-A177-3AD203B41FA5}">
                      <a16:colId xmlns:a16="http://schemas.microsoft.com/office/drawing/2014/main" val="518148335"/>
                    </a:ext>
                  </a:extLst>
                </a:gridCol>
                <a:gridCol w="1031338">
                  <a:extLst>
                    <a:ext uri="{9D8B030D-6E8A-4147-A177-3AD203B41FA5}">
                      <a16:colId xmlns:a16="http://schemas.microsoft.com/office/drawing/2014/main" val="1323611683"/>
                    </a:ext>
                  </a:extLst>
                </a:gridCol>
                <a:gridCol w="1031338">
                  <a:extLst>
                    <a:ext uri="{9D8B030D-6E8A-4147-A177-3AD203B41FA5}">
                      <a16:colId xmlns:a16="http://schemas.microsoft.com/office/drawing/2014/main" val="3968219329"/>
                    </a:ext>
                  </a:extLst>
                </a:gridCol>
                <a:gridCol w="1031338">
                  <a:extLst>
                    <a:ext uri="{9D8B030D-6E8A-4147-A177-3AD203B41FA5}">
                      <a16:colId xmlns:a16="http://schemas.microsoft.com/office/drawing/2014/main" val="699946464"/>
                    </a:ext>
                  </a:extLst>
                </a:gridCol>
                <a:gridCol w="1031338">
                  <a:extLst>
                    <a:ext uri="{9D8B030D-6E8A-4147-A177-3AD203B41FA5}">
                      <a16:colId xmlns:a16="http://schemas.microsoft.com/office/drawing/2014/main" val="2611579872"/>
                    </a:ext>
                  </a:extLst>
                </a:gridCol>
                <a:gridCol w="1031338">
                  <a:extLst>
                    <a:ext uri="{9D8B030D-6E8A-4147-A177-3AD203B41FA5}">
                      <a16:colId xmlns:a16="http://schemas.microsoft.com/office/drawing/2014/main" val="3171035467"/>
                    </a:ext>
                  </a:extLst>
                </a:gridCol>
                <a:gridCol w="1032167">
                  <a:extLst>
                    <a:ext uri="{9D8B030D-6E8A-4147-A177-3AD203B41FA5}">
                      <a16:colId xmlns:a16="http://schemas.microsoft.com/office/drawing/2014/main" val="3405853504"/>
                    </a:ext>
                  </a:extLst>
                </a:gridCol>
                <a:gridCol w="1032167">
                  <a:extLst>
                    <a:ext uri="{9D8B030D-6E8A-4147-A177-3AD203B41FA5}">
                      <a16:colId xmlns:a16="http://schemas.microsoft.com/office/drawing/2014/main" val="3343400318"/>
                    </a:ext>
                  </a:extLst>
                </a:gridCol>
              </a:tblGrid>
              <a:tr h="380405">
                <a:tc rowSpan="2">
                  <a:txBody>
                    <a:bodyPr/>
                    <a:lstStyle/>
                    <a:p>
                      <a:pPr algn="ctr">
                        <a:lnSpc>
                          <a:spcPct val="107000"/>
                        </a:lnSpc>
                        <a:spcAft>
                          <a:spcPts val="800"/>
                        </a:spcAft>
                      </a:pPr>
                      <a:r>
                        <a:rPr lang="en-GB" sz="1000" dirty="0">
                          <a:effectLst/>
                        </a:rPr>
                        <a:t>SAWMILLS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0069787"/>
                  </a:ext>
                </a:extLst>
              </a:tr>
              <a:tr h="3103691">
                <a:tc vMerge="1">
                  <a:txBody>
                    <a:bodyPr/>
                    <a:lstStyle/>
                    <a:p>
                      <a:endParaRPr lang="en-GB"/>
                    </a:p>
                  </a:txBody>
                  <a:tcPr/>
                </a:tc>
                <a:tc>
                  <a:txBody>
                    <a:bodyPr/>
                    <a:lstStyle/>
                    <a:p>
                      <a:pPr algn="ctr">
                        <a:lnSpc>
                          <a:spcPct val="107000"/>
                        </a:lnSpc>
                        <a:spcAft>
                          <a:spcPts val="800"/>
                        </a:spcAft>
                      </a:pPr>
                      <a:r>
                        <a:rPr lang="en-GB" sz="1000" dirty="0">
                          <a:effectLst/>
                        </a:rPr>
                        <a:t>Align sector to GHG protocol, scope 1 &amp; scope 2 full reporting by all non-SME operators by 2023</a:t>
                      </a:r>
                      <a:br>
                        <a:rPr lang="en-GB" sz="1000" dirty="0">
                          <a:effectLst/>
                        </a:rPr>
                      </a:br>
                      <a:br>
                        <a:rPr lang="en-GB" sz="1000" dirty="0">
                          <a:effectLst/>
                        </a:rPr>
                      </a:br>
                      <a:r>
                        <a:rPr lang="en-GB" sz="1000" dirty="0">
                          <a:effectLst/>
                        </a:rPr>
                        <a:t>Commit to sector-specific roadmap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75%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85%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988352"/>
                  </a:ext>
                </a:extLst>
              </a:tr>
            </a:tbl>
          </a:graphicData>
        </a:graphic>
      </p:graphicFrame>
    </p:spTree>
    <p:extLst>
      <p:ext uri="{BB962C8B-B14F-4D97-AF65-F5344CB8AC3E}">
        <p14:creationId xmlns:p14="http://schemas.microsoft.com/office/powerpoint/2010/main" val="432592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PANEL MILL Decarbonisation ACTION PLAN – </a:t>
            </a:r>
          </a:p>
          <a:p>
            <a:r>
              <a:rPr lang="en-GB" dirty="0">
                <a:highlight>
                  <a:srgbClr val="FFFF00"/>
                </a:highlight>
              </a:rPr>
              <a:t>NET ZERO BY 2050</a:t>
            </a:r>
          </a:p>
        </p:txBody>
      </p:sp>
      <p:graphicFrame>
        <p:nvGraphicFramePr>
          <p:cNvPr id="3" name="Table 2">
            <a:extLst>
              <a:ext uri="{FF2B5EF4-FFF2-40B4-BE49-F238E27FC236}">
                <a16:creationId xmlns:a16="http://schemas.microsoft.com/office/drawing/2014/main" id="{020561D2-A086-B673-3BAA-4A1DC8E05910}"/>
              </a:ext>
            </a:extLst>
          </p:cNvPr>
          <p:cNvGraphicFramePr>
            <a:graphicFrameLocks noGrp="1"/>
          </p:cNvGraphicFramePr>
          <p:nvPr>
            <p:extLst>
              <p:ext uri="{D42A27DB-BD31-4B8C-83A1-F6EECF244321}">
                <p14:modId xmlns:p14="http://schemas.microsoft.com/office/powerpoint/2010/main" val="3386652800"/>
              </p:ext>
            </p:extLst>
          </p:nvPr>
        </p:nvGraphicFramePr>
        <p:xfrm>
          <a:off x="800100" y="2760790"/>
          <a:ext cx="9207501" cy="3484096"/>
        </p:xfrm>
        <a:graphic>
          <a:graphicData uri="http://schemas.openxmlformats.org/drawingml/2006/table">
            <a:tbl>
              <a:tblPr firstRow="1" firstCol="1" bandRow="1">
                <a:tableStyleId>{5DA37D80-6434-44D0-A028-1B22A696006F}</a:tableStyleId>
              </a:tblPr>
              <a:tblGrid>
                <a:gridCol w="1022505">
                  <a:extLst>
                    <a:ext uri="{9D8B030D-6E8A-4147-A177-3AD203B41FA5}">
                      <a16:colId xmlns:a16="http://schemas.microsoft.com/office/drawing/2014/main" val="2687958961"/>
                    </a:ext>
                  </a:extLst>
                </a:gridCol>
                <a:gridCol w="1022505">
                  <a:extLst>
                    <a:ext uri="{9D8B030D-6E8A-4147-A177-3AD203B41FA5}">
                      <a16:colId xmlns:a16="http://schemas.microsoft.com/office/drawing/2014/main" val="2575119978"/>
                    </a:ext>
                  </a:extLst>
                </a:gridCol>
                <a:gridCol w="1023331">
                  <a:extLst>
                    <a:ext uri="{9D8B030D-6E8A-4147-A177-3AD203B41FA5}">
                      <a16:colId xmlns:a16="http://schemas.microsoft.com/office/drawing/2014/main" val="1842710188"/>
                    </a:ext>
                  </a:extLst>
                </a:gridCol>
                <a:gridCol w="1023331">
                  <a:extLst>
                    <a:ext uri="{9D8B030D-6E8A-4147-A177-3AD203B41FA5}">
                      <a16:colId xmlns:a16="http://schemas.microsoft.com/office/drawing/2014/main" val="2495838906"/>
                    </a:ext>
                  </a:extLst>
                </a:gridCol>
                <a:gridCol w="1022505">
                  <a:extLst>
                    <a:ext uri="{9D8B030D-6E8A-4147-A177-3AD203B41FA5}">
                      <a16:colId xmlns:a16="http://schemas.microsoft.com/office/drawing/2014/main" val="2113838050"/>
                    </a:ext>
                  </a:extLst>
                </a:gridCol>
                <a:gridCol w="1023331">
                  <a:extLst>
                    <a:ext uri="{9D8B030D-6E8A-4147-A177-3AD203B41FA5}">
                      <a16:colId xmlns:a16="http://schemas.microsoft.com/office/drawing/2014/main" val="3651787332"/>
                    </a:ext>
                  </a:extLst>
                </a:gridCol>
                <a:gridCol w="1023331">
                  <a:extLst>
                    <a:ext uri="{9D8B030D-6E8A-4147-A177-3AD203B41FA5}">
                      <a16:colId xmlns:a16="http://schemas.microsoft.com/office/drawing/2014/main" val="176475552"/>
                    </a:ext>
                  </a:extLst>
                </a:gridCol>
                <a:gridCol w="1023331">
                  <a:extLst>
                    <a:ext uri="{9D8B030D-6E8A-4147-A177-3AD203B41FA5}">
                      <a16:colId xmlns:a16="http://schemas.microsoft.com/office/drawing/2014/main" val="3505034118"/>
                    </a:ext>
                  </a:extLst>
                </a:gridCol>
                <a:gridCol w="1023331">
                  <a:extLst>
                    <a:ext uri="{9D8B030D-6E8A-4147-A177-3AD203B41FA5}">
                      <a16:colId xmlns:a16="http://schemas.microsoft.com/office/drawing/2014/main" val="2587417630"/>
                    </a:ext>
                  </a:extLst>
                </a:gridCol>
              </a:tblGrid>
              <a:tr h="380405">
                <a:tc rowSpan="2">
                  <a:txBody>
                    <a:bodyPr/>
                    <a:lstStyle/>
                    <a:p>
                      <a:pPr algn="ctr">
                        <a:lnSpc>
                          <a:spcPct val="107000"/>
                        </a:lnSpc>
                        <a:spcAft>
                          <a:spcPts val="800"/>
                        </a:spcAft>
                      </a:pPr>
                      <a:r>
                        <a:rPr lang="en-GB" sz="1000">
                          <a:effectLst/>
                        </a:rPr>
                        <a:t>PANEL MILLS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7238401"/>
                  </a:ext>
                </a:extLst>
              </a:tr>
              <a:tr h="3103691">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65%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85%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8731989"/>
                  </a:ext>
                </a:extLst>
              </a:tr>
            </a:tbl>
          </a:graphicData>
        </a:graphic>
      </p:graphicFrame>
    </p:spTree>
    <p:extLst>
      <p:ext uri="{BB962C8B-B14F-4D97-AF65-F5344CB8AC3E}">
        <p14:creationId xmlns:p14="http://schemas.microsoft.com/office/powerpoint/2010/main" val="2197425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PANEL MILL Decarbonisation ACTION PLAN – </a:t>
            </a:r>
          </a:p>
          <a:p>
            <a:r>
              <a:rPr lang="en-GB" dirty="0">
                <a:highlight>
                  <a:srgbClr val="FFFF00"/>
                </a:highlight>
              </a:rPr>
              <a:t>NET ZERO BY 2050</a:t>
            </a:r>
          </a:p>
        </p:txBody>
      </p:sp>
      <p:graphicFrame>
        <p:nvGraphicFramePr>
          <p:cNvPr id="3" name="Table 2">
            <a:extLst>
              <a:ext uri="{FF2B5EF4-FFF2-40B4-BE49-F238E27FC236}">
                <a16:creationId xmlns:a16="http://schemas.microsoft.com/office/drawing/2014/main" id="{020561D2-A086-B673-3BAA-4A1DC8E05910}"/>
              </a:ext>
            </a:extLst>
          </p:cNvPr>
          <p:cNvGraphicFramePr>
            <a:graphicFrameLocks noGrp="1"/>
          </p:cNvGraphicFramePr>
          <p:nvPr/>
        </p:nvGraphicFramePr>
        <p:xfrm>
          <a:off x="800100" y="2760790"/>
          <a:ext cx="9207501" cy="3484096"/>
        </p:xfrm>
        <a:graphic>
          <a:graphicData uri="http://schemas.openxmlformats.org/drawingml/2006/table">
            <a:tbl>
              <a:tblPr firstRow="1" firstCol="1" bandRow="1">
                <a:tableStyleId>{5DA37D80-6434-44D0-A028-1B22A696006F}</a:tableStyleId>
              </a:tblPr>
              <a:tblGrid>
                <a:gridCol w="1022505">
                  <a:extLst>
                    <a:ext uri="{9D8B030D-6E8A-4147-A177-3AD203B41FA5}">
                      <a16:colId xmlns:a16="http://schemas.microsoft.com/office/drawing/2014/main" val="2687958961"/>
                    </a:ext>
                  </a:extLst>
                </a:gridCol>
                <a:gridCol w="1022505">
                  <a:extLst>
                    <a:ext uri="{9D8B030D-6E8A-4147-A177-3AD203B41FA5}">
                      <a16:colId xmlns:a16="http://schemas.microsoft.com/office/drawing/2014/main" val="2575119978"/>
                    </a:ext>
                  </a:extLst>
                </a:gridCol>
                <a:gridCol w="1023331">
                  <a:extLst>
                    <a:ext uri="{9D8B030D-6E8A-4147-A177-3AD203B41FA5}">
                      <a16:colId xmlns:a16="http://schemas.microsoft.com/office/drawing/2014/main" val="1842710188"/>
                    </a:ext>
                  </a:extLst>
                </a:gridCol>
                <a:gridCol w="1023331">
                  <a:extLst>
                    <a:ext uri="{9D8B030D-6E8A-4147-A177-3AD203B41FA5}">
                      <a16:colId xmlns:a16="http://schemas.microsoft.com/office/drawing/2014/main" val="2495838906"/>
                    </a:ext>
                  </a:extLst>
                </a:gridCol>
                <a:gridCol w="1022505">
                  <a:extLst>
                    <a:ext uri="{9D8B030D-6E8A-4147-A177-3AD203B41FA5}">
                      <a16:colId xmlns:a16="http://schemas.microsoft.com/office/drawing/2014/main" val="2113838050"/>
                    </a:ext>
                  </a:extLst>
                </a:gridCol>
                <a:gridCol w="1023331">
                  <a:extLst>
                    <a:ext uri="{9D8B030D-6E8A-4147-A177-3AD203B41FA5}">
                      <a16:colId xmlns:a16="http://schemas.microsoft.com/office/drawing/2014/main" val="3651787332"/>
                    </a:ext>
                  </a:extLst>
                </a:gridCol>
                <a:gridCol w="1023331">
                  <a:extLst>
                    <a:ext uri="{9D8B030D-6E8A-4147-A177-3AD203B41FA5}">
                      <a16:colId xmlns:a16="http://schemas.microsoft.com/office/drawing/2014/main" val="176475552"/>
                    </a:ext>
                  </a:extLst>
                </a:gridCol>
                <a:gridCol w="1023331">
                  <a:extLst>
                    <a:ext uri="{9D8B030D-6E8A-4147-A177-3AD203B41FA5}">
                      <a16:colId xmlns:a16="http://schemas.microsoft.com/office/drawing/2014/main" val="3505034118"/>
                    </a:ext>
                  </a:extLst>
                </a:gridCol>
                <a:gridCol w="1023331">
                  <a:extLst>
                    <a:ext uri="{9D8B030D-6E8A-4147-A177-3AD203B41FA5}">
                      <a16:colId xmlns:a16="http://schemas.microsoft.com/office/drawing/2014/main" val="2587417630"/>
                    </a:ext>
                  </a:extLst>
                </a:gridCol>
              </a:tblGrid>
              <a:tr h="380405">
                <a:tc rowSpan="2">
                  <a:txBody>
                    <a:bodyPr/>
                    <a:lstStyle/>
                    <a:p>
                      <a:pPr algn="ctr">
                        <a:lnSpc>
                          <a:spcPct val="107000"/>
                        </a:lnSpc>
                        <a:spcAft>
                          <a:spcPts val="800"/>
                        </a:spcAft>
                      </a:pPr>
                      <a:r>
                        <a:rPr lang="en-GB" sz="1000">
                          <a:effectLst/>
                        </a:rPr>
                        <a:t>PANEL MILLS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7238401"/>
                  </a:ext>
                </a:extLst>
              </a:tr>
              <a:tr h="3103691">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65%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85%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8731989"/>
                  </a:ext>
                </a:extLst>
              </a:tr>
            </a:tbl>
          </a:graphicData>
        </a:graphic>
      </p:graphicFrame>
    </p:spTree>
    <p:extLst>
      <p:ext uri="{BB962C8B-B14F-4D97-AF65-F5344CB8AC3E}">
        <p14:creationId xmlns:p14="http://schemas.microsoft.com/office/powerpoint/2010/main" val="22323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Other production facilities Decarbonisation ACTION PLAN – NET ZERO BY 2050</a:t>
            </a:r>
          </a:p>
        </p:txBody>
      </p:sp>
      <p:graphicFrame>
        <p:nvGraphicFramePr>
          <p:cNvPr id="4" name="Table 3">
            <a:extLst>
              <a:ext uri="{FF2B5EF4-FFF2-40B4-BE49-F238E27FC236}">
                <a16:creationId xmlns:a16="http://schemas.microsoft.com/office/drawing/2014/main" id="{82794230-43AB-4623-AB54-E74D2853C5B3}"/>
              </a:ext>
            </a:extLst>
          </p:cNvPr>
          <p:cNvGraphicFramePr>
            <a:graphicFrameLocks noGrp="1"/>
          </p:cNvGraphicFramePr>
          <p:nvPr>
            <p:extLst>
              <p:ext uri="{D42A27DB-BD31-4B8C-83A1-F6EECF244321}">
                <p14:modId xmlns:p14="http://schemas.microsoft.com/office/powerpoint/2010/main" val="2083314675"/>
              </p:ext>
            </p:extLst>
          </p:nvPr>
        </p:nvGraphicFramePr>
        <p:xfrm>
          <a:off x="787400" y="2641600"/>
          <a:ext cx="9283704" cy="3289300"/>
        </p:xfrm>
        <a:graphic>
          <a:graphicData uri="http://schemas.openxmlformats.org/drawingml/2006/table">
            <a:tbl>
              <a:tblPr firstRow="1" firstCol="1" bandRow="1">
                <a:tableStyleId>{5DA37D80-6434-44D0-A028-1B22A696006F}</a:tableStyleId>
              </a:tblPr>
              <a:tblGrid>
                <a:gridCol w="1030968">
                  <a:extLst>
                    <a:ext uri="{9D8B030D-6E8A-4147-A177-3AD203B41FA5}">
                      <a16:colId xmlns:a16="http://schemas.microsoft.com/office/drawing/2014/main" val="32236281"/>
                    </a:ext>
                  </a:extLst>
                </a:gridCol>
                <a:gridCol w="1030968">
                  <a:extLst>
                    <a:ext uri="{9D8B030D-6E8A-4147-A177-3AD203B41FA5}">
                      <a16:colId xmlns:a16="http://schemas.microsoft.com/office/drawing/2014/main" val="370084753"/>
                    </a:ext>
                  </a:extLst>
                </a:gridCol>
                <a:gridCol w="1031800">
                  <a:extLst>
                    <a:ext uri="{9D8B030D-6E8A-4147-A177-3AD203B41FA5}">
                      <a16:colId xmlns:a16="http://schemas.microsoft.com/office/drawing/2014/main" val="814122177"/>
                    </a:ext>
                  </a:extLst>
                </a:gridCol>
                <a:gridCol w="1031800">
                  <a:extLst>
                    <a:ext uri="{9D8B030D-6E8A-4147-A177-3AD203B41FA5}">
                      <a16:colId xmlns:a16="http://schemas.microsoft.com/office/drawing/2014/main" val="1096469723"/>
                    </a:ext>
                  </a:extLst>
                </a:gridCol>
                <a:gridCol w="1030968">
                  <a:extLst>
                    <a:ext uri="{9D8B030D-6E8A-4147-A177-3AD203B41FA5}">
                      <a16:colId xmlns:a16="http://schemas.microsoft.com/office/drawing/2014/main" val="1411857545"/>
                    </a:ext>
                  </a:extLst>
                </a:gridCol>
                <a:gridCol w="1031800">
                  <a:extLst>
                    <a:ext uri="{9D8B030D-6E8A-4147-A177-3AD203B41FA5}">
                      <a16:colId xmlns:a16="http://schemas.microsoft.com/office/drawing/2014/main" val="489467095"/>
                    </a:ext>
                  </a:extLst>
                </a:gridCol>
                <a:gridCol w="1031800">
                  <a:extLst>
                    <a:ext uri="{9D8B030D-6E8A-4147-A177-3AD203B41FA5}">
                      <a16:colId xmlns:a16="http://schemas.microsoft.com/office/drawing/2014/main" val="3170203461"/>
                    </a:ext>
                  </a:extLst>
                </a:gridCol>
                <a:gridCol w="1031800">
                  <a:extLst>
                    <a:ext uri="{9D8B030D-6E8A-4147-A177-3AD203B41FA5}">
                      <a16:colId xmlns:a16="http://schemas.microsoft.com/office/drawing/2014/main" val="2163301885"/>
                    </a:ext>
                  </a:extLst>
                </a:gridCol>
                <a:gridCol w="1031800">
                  <a:extLst>
                    <a:ext uri="{9D8B030D-6E8A-4147-A177-3AD203B41FA5}">
                      <a16:colId xmlns:a16="http://schemas.microsoft.com/office/drawing/2014/main" val="3605932916"/>
                    </a:ext>
                  </a:extLst>
                </a:gridCol>
              </a:tblGrid>
              <a:tr h="359137">
                <a:tc rowSpan="2">
                  <a:txBody>
                    <a:bodyPr/>
                    <a:lstStyle/>
                    <a:p>
                      <a:pPr algn="ctr">
                        <a:lnSpc>
                          <a:spcPct val="107000"/>
                        </a:lnSpc>
                        <a:spcAft>
                          <a:spcPts val="800"/>
                        </a:spcAft>
                      </a:pPr>
                      <a:r>
                        <a:rPr lang="en-GB" sz="1000">
                          <a:effectLst/>
                        </a:rPr>
                        <a:t>OTHER PRODUCTION FACILITIES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8554335"/>
                  </a:ext>
                </a:extLst>
              </a:tr>
              <a:tr h="2930163">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45%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70%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90%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4048187"/>
                  </a:ext>
                </a:extLst>
              </a:tr>
            </a:tbl>
          </a:graphicData>
        </a:graphic>
      </p:graphicFrame>
      <p:sp>
        <p:nvSpPr>
          <p:cNvPr id="6" name="TextBox 5">
            <a:extLst>
              <a:ext uri="{FF2B5EF4-FFF2-40B4-BE49-F238E27FC236}">
                <a16:creationId xmlns:a16="http://schemas.microsoft.com/office/drawing/2014/main" id="{89CCF241-1563-EB48-EAF7-F586C0724135}"/>
              </a:ext>
            </a:extLst>
          </p:cNvPr>
          <p:cNvSpPr txBox="1"/>
          <p:nvPr/>
        </p:nvSpPr>
        <p:spPr>
          <a:xfrm>
            <a:off x="787400" y="6129635"/>
            <a:ext cx="9283704" cy="646331"/>
          </a:xfrm>
          <a:prstGeom prst="rect">
            <a:avLst/>
          </a:prstGeom>
          <a:noFill/>
        </p:spPr>
        <p:txBody>
          <a:bodyPr wrap="square">
            <a:spAutoFit/>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Other production facilities includes woodworking, wood protection, building products and engineered timber products. </a:t>
            </a:r>
            <a:endParaRPr lang="en-GB" dirty="0"/>
          </a:p>
        </p:txBody>
      </p:sp>
    </p:spTree>
    <p:extLst>
      <p:ext uri="{BB962C8B-B14F-4D97-AF65-F5344CB8AC3E}">
        <p14:creationId xmlns:p14="http://schemas.microsoft.com/office/powerpoint/2010/main" val="3585929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Packaging Decarbonisation action plan – </a:t>
            </a:r>
          </a:p>
          <a:p>
            <a:r>
              <a:rPr lang="en-GB" dirty="0">
                <a:highlight>
                  <a:srgbClr val="FFFF00"/>
                </a:highlight>
              </a:rPr>
              <a:t>NET ZERO BY 2050</a:t>
            </a:r>
          </a:p>
        </p:txBody>
      </p:sp>
      <p:graphicFrame>
        <p:nvGraphicFramePr>
          <p:cNvPr id="5" name="Table 4">
            <a:extLst>
              <a:ext uri="{FF2B5EF4-FFF2-40B4-BE49-F238E27FC236}">
                <a16:creationId xmlns:a16="http://schemas.microsoft.com/office/drawing/2014/main" id="{8DD7DE80-D914-DEBA-B0C4-C5835E3CCAC1}"/>
              </a:ext>
            </a:extLst>
          </p:cNvPr>
          <p:cNvGraphicFramePr>
            <a:graphicFrameLocks noGrp="1"/>
          </p:cNvGraphicFramePr>
          <p:nvPr>
            <p:extLst>
              <p:ext uri="{D42A27DB-BD31-4B8C-83A1-F6EECF244321}">
                <p14:modId xmlns:p14="http://schemas.microsoft.com/office/powerpoint/2010/main" val="4086343879"/>
              </p:ext>
            </p:extLst>
          </p:nvPr>
        </p:nvGraphicFramePr>
        <p:xfrm>
          <a:off x="609600" y="2760790"/>
          <a:ext cx="9537699" cy="3322510"/>
        </p:xfrm>
        <a:graphic>
          <a:graphicData uri="http://schemas.openxmlformats.org/drawingml/2006/table">
            <a:tbl>
              <a:tblPr firstRow="1" firstCol="1" bandRow="1">
                <a:tableStyleId>{5DA37D80-6434-44D0-A028-1B22A696006F}</a:tableStyleId>
              </a:tblPr>
              <a:tblGrid>
                <a:gridCol w="1059175">
                  <a:extLst>
                    <a:ext uri="{9D8B030D-6E8A-4147-A177-3AD203B41FA5}">
                      <a16:colId xmlns:a16="http://schemas.microsoft.com/office/drawing/2014/main" val="2757460743"/>
                    </a:ext>
                  </a:extLst>
                </a:gridCol>
                <a:gridCol w="1059175">
                  <a:extLst>
                    <a:ext uri="{9D8B030D-6E8A-4147-A177-3AD203B41FA5}">
                      <a16:colId xmlns:a16="http://schemas.microsoft.com/office/drawing/2014/main" val="2176124135"/>
                    </a:ext>
                  </a:extLst>
                </a:gridCol>
                <a:gridCol w="1060029">
                  <a:extLst>
                    <a:ext uri="{9D8B030D-6E8A-4147-A177-3AD203B41FA5}">
                      <a16:colId xmlns:a16="http://schemas.microsoft.com/office/drawing/2014/main" val="1748641618"/>
                    </a:ext>
                  </a:extLst>
                </a:gridCol>
                <a:gridCol w="1060029">
                  <a:extLst>
                    <a:ext uri="{9D8B030D-6E8A-4147-A177-3AD203B41FA5}">
                      <a16:colId xmlns:a16="http://schemas.microsoft.com/office/drawing/2014/main" val="3606750357"/>
                    </a:ext>
                  </a:extLst>
                </a:gridCol>
                <a:gridCol w="1059175">
                  <a:extLst>
                    <a:ext uri="{9D8B030D-6E8A-4147-A177-3AD203B41FA5}">
                      <a16:colId xmlns:a16="http://schemas.microsoft.com/office/drawing/2014/main" val="3105779423"/>
                    </a:ext>
                  </a:extLst>
                </a:gridCol>
                <a:gridCol w="1060029">
                  <a:extLst>
                    <a:ext uri="{9D8B030D-6E8A-4147-A177-3AD203B41FA5}">
                      <a16:colId xmlns:a16="http://schemas.microsoft.com/office/drawing/2014/main" val="2279552683"/>
                    </a:ext>
                  </a:extLst>
                </a:gridCol>
                <a:gridCol w="1060029">
                  <a:extLst>
                    <a:ext uri="{9D8B030D-6E8A-4147-A177-3AD203B41FA5}">
                      <a16:colId xmlns:a16="http://schemas.microsoft.com/office/drawing/2014/main" val="2549941183"/>
                    </a:ext>
                  </a:extLst>
                </a:gridCol>
                <a:gridCol w="1060029">
                  <a:extLst>
                    <a:ext uri="{9D8B030D-6E8A-4147-A177-3AD203B41FA5}">
                      <a16:colId xmlns:a16="http://schemas.microsoft.com/office/drawing/2014/main" val="3936638256"/>
                    </a:ext>
                  </a:extLst>
                </a:gridCol>
                <a:gridCol w="1060029">
                  <a:extLst>
                    <a:ext uri="{9D8B030D-6E8A-4147-A177-3AD203B41FA5}">
                      <a16:colId xmlns:a16="http://schemas.microsoft.com/office/drawing/2014/main" val="2905140777"/>
                    </a:ext>
                  </a:extLst>
                </a:gridCol>
              </a:tblGrid>
              <a:tr h="362763">
                <a:tc rowSpan="2">
                  <a:txBody>
                    <a:bodyPr/>
                    <a:lstStyle/>
                    <a:p>
                      <a:pPr algn="ctr">
                        <a:lnSpc>
                          <a:spcPct val="107000"/>
                        </a:lnSpc>
                        <a:spcAft>
                          <a:spcPts val="800"/>
                        </a:spcAft>
                      </a:pPr>
                      <a:r>
                        <a:rPr lang="en-GB" sz="1000">
                          <a:effectLst/>
                        </a:rPr>
                        <a:t>PACKAGING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1486578"/>
                  </a:ext>
                </a:extLst>
              </a:tr>
              <a:tr h="2959747">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70%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85%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3079527"/>
                  </a:ext>
                </a:extLst>
              </a:tr>
            </a:tbl>
          </a:graphicData>
        </a:graphic>
      </p:graphicFrame>
    </p:spTree>
    <p:extLst>
      <p:ext uri="{BB962C8B-B14F-4D97-AF65-F5344CB8AC3E}">
        <p14:creationId xmlns:p14="http://schemas.microsoft.com/office/powerpoint/2010/main" val="282613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Construction-related Decarbonisation action plan – NET ZERO BY 2050</a:t>
            </a:r>
          </a:p>
        </p:txBody>
      </p:sp>
      <p:graphicFrame>
        <p:nvGraphicFramePr>
          <p:cNvPr id="3" name="Table 2">
            <a:extLst>
              <a:ext uri="{FF2B5EF4-FFF2-40B4-BE49-F238E27FC236}">
                <a16:creationId xmlns:a16="http://schemas.microsoft.com/office/drawing/2014/main" id="{B2C29ACC-CCAC-81DA-6935-7FD5073BFC19}"/>
              </a:ext>
            </a:extLst>
          </p:cNvPr>
          <p:cNvGraphicFramePr>
            <a:graphicFrameLocks noGrp="1"/>
          </p:cNvGraphicFramePr>
          <p:nvPr>
            <p:extLst>
              <p:ext uri="{D42A27DB-BD31-4B8C-83A1-F6EECF244321}">
                <p14:modId xmlns:p14="http://schemas.microsoft.com/office/powerpoint/2010/main" val="2855291928"/>
              </p:ext>
            </p:extLst>
          </p:nvPr>
        </p:nvGraphicFramePr>
        <p:xfrm>
          <a:off x="609601" y="2760790"/>
          <a:ext cx="9448798" cy="3144710"/>
        </p:xfrm>
        <a:graphic>
          <a:graphicData uri="http://schemas.openxmlformats.org/drawingml/2006/table">
            <a:tbl>
              <a:tblPr firstRow="1" firstCol="1" bandRow="1">
                <a:tableStyleId>{5DA37D80-6434-44D0-A028-1B22A696006F}</a:tableStyleId>
              </a:tblPr>
              <a:tblGrid>
                <a:gridCol w="1049118">
                  <a:extLst>
                    <a:ext uri="{9D8B030D-6E8A-4147-A177-3AD203B41FA5}">
                      <a16:colId xmlns:a16="http://schemas.microsoft.com/office/drawing/2014/main" val="3770069633"/>
                    </a:ext>
                  </a:extLst>
                </a:gridCol>
                <a:gridCol w="1049960">
                  <a:extLst>
                    <a:ext uri="{9D8B030D-6E8A-4147-A177-3AD203B41FA5}">
                      <a16:colId xmlns:a16="http://schemas.microsoft.com/office/drawing/2014/main" val="2357088785"/>
                    </a:ext>
                  </a:extLst>
                </a:gridCol>
                <a:gridCol w="1049960">
                  <a:extLst>
                    <a:ext uri="{9D8B030D-6E8A-4147-A177-3AD203B41FA5}">
                      <a16:colId xmlns:a16="http://schemas.microsoft.com/office/drawing/2014/main" val="1206617165"/>
                    </a:ext>
                  </a:extLst>
                </a:gridCol>
                <a:gridCol w="1049960">
                  <a:extLst>
                    <a:ext uri="{9D8B030D-6E8A-4147-A177-3AD203B41FA5}">
                      <a16:colId xmlns:a16="http://schemas.microsoft.com/office/drawing/2014/main" val="4071370519"/>
                    </a:ext>
                  </a:extLst>
                </a:gridCol>
                <a:gridCol w="1049960">
                  <a:extLst>
                    <a:ext uri="{9D8B030D-6E8A-4147-A177-3AD203B41FA5}">
                      <a16:colId xmlns:a16="http://schemas.microsoft.com/office/drawing/2014/main" val="3344540553"/>
                    </a:ext>
                  </a:extLst>
                </a:gridCol>
                <a:gridCol w="1049960">
                  <a:extLst>
                    <a:ext uri="{9D8B030D-6E8A-4147-A177-3AD203B41FA5}">
                      <a16:colId xmlns:a16="http://schemas.microsoft.com/office/drawing/2014/main" val="216860126"/>
                    </a:ext>
                  </a:extLst>
                </a:gridCol>
                <a:gridCol w="1049960">
                  <a:extLst>
                    <a:ext uri="{9D8B030D-6E8A-4147-A177-3AD203B41FA5}">
                      <a16:colId xmlns:a16="http://schemas.microsoft.com/office/drawing/2014/main" val="2968646756"/>
                    </a:ext>
                  </a:extLst>
                </a:gridCol>
                <a:gridCol w="1049960">
                  <a:extLst>
                    <a:ext uri="{9D8B030D-6E8A-4147-A177-3AD203B41FA5}">
                      <a16:colId xmlns:a16="http://schemas.microsoft.com/office/drawing/2014/main" val="472144796"/>
                    </a:ext>
                  </a:extLst>
                </a:gridCol>
                <a:gridCol w="1049960">
                  <a:extLst>
                    <a:ext uri="{9D8B030D-6E8A-4147-A177-3AD203B41FA5}">
                      <a16:colId xmlns:a16="http://schemas.microsoft.com/office/drawing/2014/main" val="2193650775"/>
                    </a:ext>
                  </a:extLst>
                </a:gridCol>
              </a:tblGrid>
              <a:tr h="343351">
                <a:tc rowSpan="2">
                  <a:txBody>
                    <a:bodyPr/>
                    <a:lstStyle/>
                    <a:p>
                      <a:pPr algn="ctr">
                        <a:lnSpc>
                          <a:spcPct val="107000"/>
                        </a:lnSpc>
                        <a:spcAft>
                          <a:spcPts val="800"/>
                        </a:spcAft>
                      </a:pPr>
                      <a:r>
                        <a:rPr lang="en-GB" sz="1000">
                          <a:effectLst/>
                        </a:rPr>
                        <a:t>CONSTRUCTION RELATED PRODUCTS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4820624"/>
                  </a:ext>
                </a:extLst>
              </a:tr>
              <a:tr h="2801359">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70%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85%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Reduce scope 3 emissions intensity of the sector by 90% by 2050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6288741"/>
                  </a:ext>
                </a:extLst>
              </a:tr>
            </a:tbl>
          </a:graphicData>
        </a:graphic>
      </p:graphicFrame>
    </p:spTree>
    <p:extLst>
      <p:ext uri="{BB962C8B-B14F-4D97-AF65-F5344CB8AC3E}">
        <p14:creationId xmlns:p14="http://schemas.microsoft.com/office/powerpoint/2010/main" val="1090862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merchants Decarbonisation action plan – </a:t>
            </a:r>
          </a:p>
          <a:p>
            <a:r>
              <a:rPr lang="en-GB" dirty="0">
                <a:highlight>
                  <a:srgbClr val="FFFF00"/>
                </a:highlight>
              </a:rPr>
              <a:t>NET ZERO BY 2050</a:t>
            </a:r>
          </a:p>
        </p:txBody>
      </p:sp>
      <p:graphicFrame>
        <p:nvGraphicFramePr>
          <p:cNvPr id="4" name="Table 3">
            <a:extLst>
              <a:ext uri="{FF2B5EF4-FFF2-40B4-BE49-F238E27FC236}">
                <a16:creationId xmlns:a16="http://schemas.microsoft.com/office/drawing/2014/main" id="{160DDDF2-2F3F-A60E-CD35-9AE46F565F85}"/>
              </a:ext>
            </a:extLst>
          </p:cNvPr>
          <p:cNvGraphicFramePr>
            <a:graphicFrameLocks noGrp="1"/>
          </p:cNvGraphicFramePr>
          <p:nvPr>
            <p:extLst>
              <p:ext uri="{D42A27DB-BD31-4B8C-83A1-F6EECF244321}">
                <p14:modId xmlns:p14="http://schemas.microsoft.com/office/powerpoint/2010/main" val="3837692314"/>
              </p:ext>
            </p:extLst>
          </p:nvPr>
        </p:nvGraphicFramePr>
        <p:xfrm>
          <a:off x="609600" y="2842324"/>
          <a:ext cx="9385295" cy="3402562"/>
        </p:xfrm>
        <a:graphic>
          <a:graphicData uri="http://schemas.openxmlformats.org/drawingml/2006/table">
            <a:tbl>
              <a:tblPr firstRow="1" firstCol="1" bandRow="1">
                <a:tableStyleId>{5DA37D80-6434-44D0-A028-1B22A696006F}</a:tableStyleId>
              </a:tblPr>
              <a:tblGrid>
                <a:gridCol w="1042071">
                  <a:extLst>
                    <a:ext uri="{9D8B030D-6E8A-4147-A177-3AD203B41FA5}">
                      <a16:colId xmlns:a16="http://schemas.microsoft.com/office/drawing/2014/main" val="360783630"/>
                    </a:ext>
                  </a:extLst>
                </a:gridCol>
                <a:gridCol w="1042903">
                  <a:extLst>
                    <a:ext uri="{9D8B030D-6E8A-4147-A177-3AD203B41FA5}">
                      <a16:colId xmlns:a16="http://schemas.microsoft.com/office/drawing/2014/main" val="164938753"/>
                    </a:ext>
                  </a:extLst>
                </a:gridCol>
                <a:gridCol w="1042903">
                  <a:extLst>
                    <a:ext uri="{9D8B030D-6E8A-4147-A177-3AD203B41FA5}">
                      <a16:colId xmlns:a16="http://schemas.microsoft.com/office/drawing/2014/main" val="1829576722"/>
                    </a:ext>
                  </a:extLst>
                </a:gridCol>
                <a:gridCol w="1042903">
                  <a:extLst>
                    <a:ext uri="{9D8B030D-6E8A-4147-A177-3AD203B41FA5}">
                      <a16:colId xmlns:a16="http://schemas.microsoft.com/office/drawing/2014/main" val="2938695624"/>
                    </a:ext>
                  </a:extLst>
                </a:gridCol>
                <a:gridCol w="1042903">
                  <a:extLst>
                    <a:ext uri="{9D8B030D-6E8A-4147-A177-3AD203B41FA5}">
                      <a16:colId xmlns:a16="http://schemas.microsoft.com/office/drawing/2014/main" val="1545858516"/>
                    </a:ext>
                  </a:extLst>
                </a:gridCol>
                <a:gridCol w="1042903">
                  <a:extLst>
                    <a:ext uri="{9D8B030D-6E8A-4147-A177-3AD203B41FA5}">
                      <a16:colId xmlns:a16="http://schemas.microsoft.com/office/drawing/2014/main" val="4022860120"/>
                    </a:ext>
                  </a:extLst>
                </a:gridCol>
                <a:gridCol w="1042903">
                  <a:extLst>
                    <a:ext uri="{9D8B030D-6E8A-4147-A177-3AD203B41FA5}">
                      <a16:colId xmlns:a16="http://schemas.microsoft.com/office/drawing/2014/main" val="40260185"/>
                    </a:ext>
                  </a:extLst>
                </a:gridCol>
                <a:gridCol w="1042903">
                  <a:extLst>
                    <a:ext uri="{9D8B030D-6E8A-4147-A177-3AD203B41FA5}">
                      <a16:colId xmlns:a16="http://schemas.microsoft.com/office/drawing/2014/main" val="3845004242"/>
                    </a:ext>
                  </a:extLst>
                </a:gridCol>
                <a:gridCol w="1042903">
                  <a:extLst>
                    <a:ext uri="{9D8B030D-6E8A-4147-A177-3AD203B41FA5}">
                      <a16:colId xmlns:a16="http://schemas.microsoft.com/office/drawing/2014/main" val="2654874557"/>
                    </a:ext>
                  </a:extLst>
                </a:gridCol>
              </a:tblGrid>
              <a:tr h="393471">
                <a:tc rowSpan="2">
                  <a:txBody>
                    <a:bodyPr/>
                    <a:lstStyle/>
                    <a:p>
                      <a:pPr algn="ctr">
                        <a:lnSpc>
                          <a:spcPct val="107000"/>
                        </a:lnSpc>
                        <a:spcAft>
                          <a:spcPts val="800"/>
                        </a:spcAft>
                      </a:pPr>
                      <a:r>
                        <a:rPr lang="en-GB" sz="1000">
                          <a:effectLst/>
                        </a:rPr>
                        <a:t>MERCHANTS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1638435"/>
                  </a:ext>
                </a:extLst>
              </a:tr>
              <a:tr h="3009091">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50%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75%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90%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95%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2389301"/>
                  </a:ext>
                </a:extLst>
              </a:tr>
            </a:tbl>
          </a:graphicData>
        </a:graphic>
      </p:graphicFrame>
    </p:spTree>
    <p:extLst>
      <p:ext uri="{BB962C8B-B14F-4D97-AF65-F5344CB8AC3E}">
        <p14:creationId xmlns:p14="http://schemas.microsoft.com/office/powerpoint/2010/main" val="261131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94479D-D760-B645-41AD-1AEB1CC12160}"/>
              </a:ext>
            </a:extLst>
          </p:cNvPr>
          <p:cNvSpPr>
            <a:spLocks noGrp="1"/>
          </p:cNvSpPr>
          <p:nvPr>
            <p:ph type="body" sz="quarter" idx="13"/>
          </p:nvPr>
        </p:nvSpPr>
        <p:spPr/>
        <p:txBody>
          <a:bodyPr/>
          <a:lstStyle/>
          <a:p>
            <a:r>
              <a:rPr lang="en-GB" dirty="0">
                <a:highlight>
                  <a:srgbClr val="FFFF00"/>
                </a:highlight>
              </a:rPr>
              <a:t>waste Decarbonisation action plan – </a:t>
            </a:r>
          </a:p>
          <a:p>
            <a:r>
              <a:rPr lang="en-GB" dirty="0">
                <a:highlight>
                  <a:srgbClr val="FFFF00"/>
                </a:highlight>
              </a:rPr>
              <a:t>NET ZERO BY 2050</a:t>
            </a:r>
          </a:p>
        </p:txBody>
      </p:sp>
      <p:graphicFrame>
        <p:nvGraphicFramePr>
          <p:cNvPr id="3" name="Table 2">
            <a:extLst>
              <a:ext uri="{FF2B5EF4-FFF2-40B4-BE49-F238E27FC236}">
                <a16:creationId xmlns:a16="http://schemas.microsoft.com/office/drawing/2014/main" id="{B55BC19C-A623-9771-BEC0-145ACB3C10C1}"/>
              </a:ext>
            </a:extLst>
          </p:cNvPr>
          <p:cNvGraphicFramePr>
            <a:graphicFrameLocks noGrp="1"/>
          </p:cNvGraphicFramePr>
          <p:nvPr>
            <p:extLst>
              <p:ext uri="{D42A27DB-BD31-4B8C-83A1-F6EECF244321}">
                <p14:modId xmlns:p14="http://schemas.microsoft.com/office/powerpoint/2010/main" val="985308988"/>
              </p:ext>
            </p:extLst>
          </p:nvPr>
        </p:nvGraphicFramePr>
        <p:xfrm>
          <a:off x="609600" y="2760790"/>
          <a:ext cx="9436097" cy="3182810"/>
        </p:xfrm>
        <a:graphic>
          <a:graphicData uri="http://schemas.openxmlformats.org/drawingml/2006/table">
            <a:tbl>
              <a:tblPr firstRow="1" firstCol="1" bandRow="1">
                <a:tableStyleId>{5DA37D80-6434-44D0-A028-1B22A696006F}</a:tableStyleId>
              </a:tblPr>
              <a:tblGrid>
                <a:gridCol w="1047705">
                  <a:extLst>
                    <a:ext uri="{9D8B030D-6E8A-4147-A177-3AD203B41FA5}">
                      <a16:colId xmlns:a16="http://schemas.microsoft.com/office/drawing/2014/main" val="3312793521"/>
                    </a:ext>
                  </a:extLst>
                </a:gridCol>
                <a:gridCol w="1048549">
                  <a:extLst>
                    <a:ext uri="{9D8B030D-6E8A-4147-A177-3AD203B41FA5}">
                      <a16:colId xmlns:a16="http://schemas.microsoft.com/office/drawing/2014/main" val="2832821957"/>
                    </a:ext>
                  </a:extLst>
                </a:gridCol>
                <a:gridCol w="1048549">
                  <a:extLst>
                    <a:ext uri="{9D8B030D-6E8A-4147-A177-3AD203B41FA5}">
                      <a16:colId xmlns:a16="http://schemas.microsoft.com/office/drawing/2014/main" val="4243981483"/>
                    </a:ext>
                  </a:extLst>
                </a:gridCol>
                <a:gridCol w="1048549">
                  <a:extLst>
                    <a:ext uri="{9D8B030D-6E8A-4147-A177-3AD203B41FA5}">
                      <a16:colId xmlns:a16="http://schemas.microsoft.com/office/drawing/2014/main" val="4132101683"/>
                    </a:ext>
                  </a:extLst>
                </a:gridCol>
                <a:gridCol w="1048549">
                  <a:extLst>
                    <a:ext uri="{9D8B030D-6E8A-4147-A177-3AD203B41FA5}">
                      <a16:colId xmlns:a16="http://schemas.microsoft.com/office/drawing/2014/main" val="3893843900"/>
                    </a:ext>
                  </a:extLst>
                </a:gridCol>
                <a:gridCol w="1048549">
                  <a:extLst>
                    <a:ext uri="{9D8B030D-6E8A-4147-A177-3AD203B41FA5}">
                      <a16:colId xmlns:a16="http://schemas.microsoft.com/office/drawing/2014/main" val="3657618453"/>
                    </a:ext>
                  </a:extLst>
                </a:gridCol>
                <a:gridCol w="1048549">
                  <a:extLst>
                    <a:ext uri="{9D8B030D-6E8A-4147-A177-3AD203B41FA5}">
                      <a16:colId xmlns:a16="http://schemas.microsoft.com/office/drawing/2014/main" val="2070117762"/>
                    </a:ext>
                  </a:extLst>
                </a:gridCol>
                <a:gridCol w="1048549">
                  <a:extLst>
                    <a:ext uri="{9D8B030D-6E8A-4147-A177-3AD203B41FA5}">
                      <a16:colId xmlns:a16="http://schemas.microsoft.com/office/drawing/2014/main" val="4134302250"/>
                    </a:ext>
                  </a:extLst>
                </a:gridCol>
                <a:gridCol w="1048549">
                  <a:extLst>
                    <a:ext uri="{9D8B030D-6E8A-4147-A177-3AD203B41FA5}">
                      <a16:colId xmlns:a16="http://schemas.microsoft.com/office/drawing/2014/main" val="346148243"/>
                    </a:ext>
                  </a:extLst>
                </a:gridCol>
              </a:tblGrid>
              <a:tr h="347510">
                <a:tc rowSpan="2">
                  <a:txBody>
                    <a:bodyPr/>
                    <a:lstStyle/>
                    <a:p>
                      <a:pPr algn="ctr">
                        <a:lnSpc>
                          <a:spcPct val="107000"/>
                        </a:lnSpc>
                        <a:spcAft>
                          <a:spcPts val="800"/>
                        </a:spcAft>
                      </a:pPr>
                      <a:r>
                        <a:rPr lang="en-GB" sz="1000">
                          <a:effectLst/>
                        </a:rPr>
                        <a:t>WASTE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07000"/>
                        </a:lnSpc>
                        <a:spcAft>
                          <a:spcPts val="800"/>
                        </a:spcAft>
                      </a:pPr>
                      <a:r>
                        <a:rPr lang="en-GB" sz="1000">
                          <a:effectLst/>
                        </a:rPr>
                        <a:t>BEFORE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NOT TIME BOUND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38148"/>
                  </a:ext>
                </a:extLst>
              </a:tr>
              <a:tr h="2835300">
                <a:tc vMerge="1">
                  <a:txBody>
                    <a:bodyPr/>
                    <a:lstStyle/>
                    <a:p>
                      <a:endParaRPr lang="en-GB"/>
                    </a:p>
                  </a:txBody>
                  <a:tcPr/>
                </a:tc>
                <a:tc>
                  <a:txBody>
                    <a:bodyPr/>
                    <a:lstStyle/>
                    <a:p>
                      <a:pPr algn="ctr">
                        <a:lnSpc>
                          <a:spcPct val="107000"/>
                        </a:lnSpc>
                        <a:spcAft>
                          <a:spcPts val="800"/>
                        </a:spcAft>
                      </a:pPr>
                      <a:r>
                        <a:rPr lang="en-GB" sz="1000">
                          <a:effectLst/>
                        </a:rPr>
                        <a:t>Align sector to GHG protocol, scope 1 &amp; scope 2 full reporting by all non-SME operators by 2023</a:t>
                      </a:r>
                      <a:br>
                        <a:rPr lang="en-GB" sz="1000">
                          <a:effectLst/>
                        </a:rPr>
                      </a:br>
                      <a:br>
                        <a:rPr lang="en-GB" sz="1000">
                          <a:effectLst/>
                        </a:rPr>
                      </a:br>
                      <a:r>
                        <a:rPr lang="en-GB" sz="1000">
                          <a:effectLst/>
                        </a:rPr>
                        <a:t>Commit to sector-specific roadmap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Set sector standard to compile full scope carbon footprints (inc. Scope 3) by 2025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35% by 2030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55% by 2035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70% by 2040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1 &amp; 2 emissions intensity of the sector by 80% by 2045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Reduce scope 3 emissions intensity of the sector by 90% by 2050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Nature-based solutions (combined with target reductions) focused on permanent carbon removals to be used for offsetting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8856063"/>
                  </a:ext>
                </a:extLst>
              </a:tr>
            </a:tbl>
          </a:graphicData>
        </a:graphic>
      </p:graphicFrame>
    </p:spTree>
    <p:extLst>
      <p:ext uri="{BB962C8B-B14F-4D97-AF65-F5344CB8AC3E}">
        <p14:creationId xmlns:p14="http://schemas.microsoft.com/office/powerpoint/2010/main" val="920054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REDUCING SCOPE 3 emissions</a:t>
            </a:r>
          </a:p>
        </p:txBody>
      </p:sp>
      <p:sp>
        <p:nvSpPr>
          <p:cNvPr id="2" name="Text Placeholder 1">
            <a:extLst>
              <a:ext uri="{FF2B5EF4-FFF2-40B4-BE49-F238E27FC236}">
                <a16:creationId xmlns:a16="http://schemas.microsoft.com/office/drawing/2014/main" id="{CAEF4E87-C325-1AF5-8092-E42A6907D6F3}"/>
              </a:ext>
            </a:extLst>
          </p:cNvPr>
          <p:cNvSpPr>
            <a:spLocks noGrp="1"/>
          </p:cNvSpPr>
          <p:nvPr>
            <p:ph type="body" sz="quarter" idx="11"/>
          </p:nvPr>
        </p:nvSpPr>
        <p:spPr/>
        <p:txBody>
          <a:bodyPr/>
          <a:lstStyle/>
          <a:p>
            <a:r>
              <a:rPr lang="en-GB" dirty="0"/>
              <a:t>04</a:t>
            </a:r>
          </a:p>
        </p:txBody>
      </p:sp>
    </p:spTree>
    <p:extLst>
      <p:ext uri="{BB962C8B-B14F-4D97-AF65-F5344CB8AC3E}">
        <p14:creationId xmlns:p14="http://schemas.microsoft.com/office/powerpoint/2010/main" val="262935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CONTEXT AND POLICY</a:t>
            </a:r>
          </a:p>
        </p:txBody>
      </p:sp>
      <p:sp>
        <p:nvSpPr>
          <p:cNvPr id="2" name="Text Placeholder 1">
            <a:extLst>
              <a:ext uri="{FF2B5EF4-FFF2-40B4-BE49-F238E27FC236}">
                <a16:creationId xmlns:a16="http://schemas.microsoft.com/office/drawing/2014/main" id="{7582EE96-DC0E-60F2-1992-D466CAADE1F4}"/>
              </a:ext>
            </a:extLst>
          </p:cNvPr>
          <p:cNvSpPr>
            <a:spLocks noGrp="1"/>
          </p:cNvSpPr>
          <p:nvPr>
            <p:ph type="body" sz="quarter" idx="11"/>
          </p:nvPr>
        </p:nvSpPr>
        <p:spPr/>
        <p:txBody>
          <a:bodyPr/>
          <a:lstStyle/>
          <a:p>
            <a:endParaRPr lang="en-GB"/>
          </a:p>
        </p:txBody>
      </p:sp>
      <p:sp>
        <p:nvSpPr>
          <p:cNvPr id="6" name="Text Placeholder 5">
            <a:extLst>
              <a:ext uri="{FF2B5EF4-FFF2-40B4-BE49-F238E27FC236}">
                <a16:creationId xmlns:a16="http://schemas.microsoft.com/office/drawing/2014/main" id="{EA87214F-D09B-0714-A9CF-E6D597A47925}"/>
              </a:ext>
            </a:extLst>
          </p:cNvPr>
          <p:cNvSpPr>
            <a:spLocks noGrp="1"/>
          </p:cNvSpPr>
          <p:nvPr>
            <p:ph type="body" sz="quarter" idx="14"/>
          </p:nvPr>
        </p:nvSpPr>
        <p:spPr/>
        <p:txBody>
          <a:bodyPr/>
          <a:lstStyle/>
          <a:p>
            <a:r>
              <a:rPr lang="en-GB" dirty="0"/>
              <a:t>BACKGROUND</a:t>
            </a:r>
          </a:p>
        </p:txBody>
      </p:sp>
    </p:spTree>
    <p:extLst>
      <p:ext uri="{BB962C8B-B14F-4D97-AF65-F5344CB8AC3E}">
        <p14:creationId xmlns:p14="http://schemas.microsoft.com/office/powerpoint/2010/main" val="3098993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542C92-F7D9-6F02-D0E4-2A8260BD073A}"/>
              </a:ext>
            </a:extLst>
          </p:cNvPr>
          <p:cNvSpPr>
            <a:spLocks noGrp="1"/>
          </p:cNvSpPr>
          <p:nvPr>
            <p:ph type="body" sz="quarter" idx="10"/>
          </p:nvPr>
        </p:nvSpPr>
        <p:spPr>
          <a:xfrm>
            <a:off x="667314" y="1164319"/>
            <a:ext cx="8779939" cy="657225"/>
          </a:xfrm>
        </p:spPr>
        <p:txBody>
          <a:bodyPr/>
          <a:lstStyle/>
          <a:p>
            <a:r>
              <a:rPr lang="en-GB" dirty="0"/>
              <a:t>What are scope 3 emissions?</a:t>
            </a:r>
          </a:p>
        </p:txBody>
      </p:sp>
      <p:sp>
        <p:nvSpPr>
          <p:cNvPr id="6" name="TextBox 5">
            <a:extLst>
              <a:ext uri="{FF2B5EF4-FFF2-40B4-BE49-F238E27FC236}">
                <a16:creationId xmlns:a16="http://schemas.microsoft.com/office/drawing/2014/main" id="{E9052F55-5337-A3CD-21B7-F0A56152DDF6}"/>
              </a:ext>
            </a:extLst>
          </p:cNvPr>
          <p:cNvSpPr txBox="1"/>
          <p:nvPr/>
        </p:nvSpPr>
        <p:spPr>
          <a:xfrm>
            <a:off x="667314" y="2042549"/>
            <a:ext cx="9597778" cy="4536050"/>
          </a:xfrm>
          <a:prstGeom prst="rect">
            <a:avLst/>
          </a:prstGeom>
          <a:noFill/>
        </p:spPr>
        <p:txBody>
          <a:bodyPr wrap="square">
            <a:spAutoFit/>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Scope 3 emissions are generally the largest part of an organisation’s carbon footprint. Scope 1 covers direct emissions from owned or controlled sources. Scope 2 covers indirect emissions from the generation of purchased electricity, steam, heating and cooling consumed by the reporting company. Scope 3 includes all other indirect emissions that occur in a company’s value chain.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means it covers areas such 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Purchased goods and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Business travel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Employee commuting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Waste disposal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Use of sold products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Transportation and distribution (up- and downstream)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Investments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Leased assets and franchises</a:t>
            </a:r>
          </a:p>
          <a:p>
            <a:pPr lvl="0">
              <a:lnSpc>
                <a:spcPct val="107000"/>
              </a:lnSpc>
              <a:spcAft>
                <a:spcPts val="800"/>
              </a:spcAft>
            </a:pPr>
            <a:r>
              <a:rPr lang="en-GB"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Therefore, engaging with the value chain is crucial to reducing Scope 3 emissions</a:t>
            </a:r>
            <a:endParaRPr lang="en-GB" b="1"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28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13" descr="preencoded.png"/>
          <p:cNvPicPr>
            <a:picLocks noChangeAspect="1"/>
          </p:cNvPicPr>
          <p:nvPr/>
        </p:nvPicPr>
        <p:blipFill>
          <a:blip r:embed="rId3"/>
          <a:stretch>
            <a:fillRect/>
          </a:stretch>
        </p:blipFill>
        <p:spPr>
          <a:xfrm>
            <a:off x="1588402" y="640597"/>
            <a:ext cx="502803" cy="651715"/>
          </a:xfrm>
          <a:prstGeom prst="rect">
            <a:avLst/>
          </a:prstGeom>
        </p:spPr>
      </p:pic>
      <p:graphicFrame>
        <p:nvGraphicFramePr>
          <p:cNvPr id="3" name="Diagram 2">
            <a:extLst>
              <a:ext uri="{FF2B5EF4-FFF2-40B4-BE49-F238E27FC236}">
                <a16:creationId xmlns:a16="http://schemas.microsoft.com/office/drawing/2014/main" id="{5D2B13A3-43B0-4229-8CCE-2943E712708C}"/>
              </a:ext>
            </a:extLst>
          </p:cNvPr>
          <p:cNvGraphicFramePr/>
          <p:nvPr/>
        </p:nvGraphicFramePr>
        <p:xfrm>
          <a:off x="710014" y="2399594"/>
          <a:ext cx="9005361" cy="3484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1">
            <a:extLst>
              <a:ext uri="{FF2B5EF4-FFF2-40B4-BE49-F238E27FC236}">
                <a16:creationId xmlns:a16="http://schemas.microsoft.com/office/drawing/2014/main" id="{F203230E-30E4-F405-9EE5-A182BBE2B2BD}"/>
              </a:ext>
            </a:extLst>
          </p:cNvPr>
          <p:cNvSpPr>
            <a:spLocks noGrp="1"/>
          </p:cNvSpPr>
          <p:nvPr>
            <p:ph type="body" sz="quarter" idx="13"/>
          </p:nvPr>
        </p:nvSpPr>
        <p:spPr/>
        <p:txBody>
          <a:bodyPr/>
          <a:lstStyle/>
          <a:p>
            <a:r>
              <a:rPr lang="en-GB" dirty="0"/>
              <a:t>Value chain: supply chain engagement</a:t>
            </a:r>
          </a:p>
        </p:txBody>
      </p:sp>
      <p:sp>
        <p:nvSpPr>
          <p:cNvPr id="5" name="Text Placeholder 4">
            <a:extLst>
              <a:ext uri="{FF2B5EF4-FFF2-40B4-BE49-F238E27FC236}">
                <a16:creationId xmlns:a16="http://schemas.microsoft.com/office/drawing/2014/main" id="{141657DF-C361-FC5F-C975-7A49E74CA8ED}"/>
              </a:ext>
            </a:extLst>
          </p:cNvPr>
          <p:cNvSpPr>
            <a:spLocks noGrp="1"/>
          </p:cNvSpPr>
          <p:nvPr>
            <p:ph type="body" sz="quarter" idx="23"/>
          </p:nvPr>
        </p:nvSpPr>
        <p:spPr/>
        <p:txBody>
          <a:bodyPr/>
          <a:lstStyle/>
          <a:p>
            <a:r>
              <a:rPr lang="en-GB" dirty="0"/>
              <a:t>What does supply chain engagement involve:</a:t>
            </a:r>
          </a:p>
        </p:txBody>
      </p:sp>
    </p:spTree>
    <p:extLst>
      <p:ext uri="{BB962C8B-B14F-4D97-AF65-F5344CB8AC3E}">
        <p14:creationId xmlns:p14="http://schemas.microsoft.com/office/powerpoint/2010/main" val="2220207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0" descr="preencoded.png"/>
          <p:cNvPicPr>
            <a:picLocks noChangeAspect="1"/>
          </p:cNvPicPr>
          <p:nvPr/>
        </p:nvPicPr>
        <p:blipFill>
          <a:blip r:embed="rId3"/>
          <a:stretch>
            <a:fillRect/>
          </a:stretch>
        </p:blipFill>
        <p:spPr>
          <a:xfrm>
            <a:off x="1062957" y="317446"/>
            <a:ext cx="1557436" cy="1297864"/>
          </a:xfrm>
          <a:prstGeom prst="rect">
            <a:avLst/>
          </a:prstGeom>
        </p:spPr>
      </p:pic>
      <p:pic>
        <p:nvPicPr>
          <p:cNvPr id="15" name="Object 6" descr="preencoded.png">
            <a:extLst>
              <a:ext uri="{FF2B5EF4-FFF2-40B4-BE49-F238E27FC236}">
                <a16:creationId xmlns:a16="http://schemas.microsoft.com/office/drawing/2014/main" id="{1ACF4814-004D-4689-B827-0B6F37025812}"/>
              </a:ext>
            </a:extLst>
          </p:cNvPr>
          <p:cNvPicPr>
            <a:picLocks noChangeAspect="1"/>
          </p:cNvPicPr>
          <p:nvPr/>
        </p:nvPicPr>
        <p:blipFill>
          <a:blip r:embed="rId4"/>
          <a:stretch>
            <a:fillRect/>
          </a:stretch>
        </p:blipFill>
        <p:spPr>
          <a:xfrm>
            <a:off x="751281" y="2444698"/>
            <a:ext cx="1827609" cy="3735405"/>
          </a:xfrm>
          <a:prstGeom prst="rect">
            <a:avLst/>
          </a:prstGeom>
        </p:spPr>
      </p:pic>
      <p:pic>
        <p:nvPicPr>
          <p:cNvPr id="16" name="Object 8" descr="preencoded.png">
            <a:extLst>
              <a:ext uri="{FF2B5EF4-FFF2-40B4-BE49-F238E27FC236}">
                <a16:creationId xmlns:a16="http://schemas.microsoft.com/office/drawing/2014/main" id="{55C5E029-28B7-48E4-84BC-07B43881FAB5}"/>
              </a:ext>
            </a:extLst>
          </p:cNvPr>
          <p:cNvPicPr>
            <a:picLocks noChangeAspect="1"/>
          </p:cNvPicPr>
          <p:nvPr/>
        </p:nvPicPr>
        <p:blipFill>
          <a:blip r:embed="rId5"/>
          <a:stretch>
            <a:fillRect/>
          </a:stretch>
        </p:blipFill>
        <p:spPr>
          <a:xfrm>
            <a:off x="3256457" y="2435584"/>
            <a:ext cx="1827609" cy="3747558"/>
          </a:xfrm>
          <a:prstGeom prst="rect">
            <a:avLst/>
          </a:prstGeom>
        </p:spPr>
      </p:pic>
      <p:pic>
        <p:nvPicPr>
          <p:cNvPr id="17" name="Object 10" descr="preencoded.png">
            <a:extLst>
              <a:ext uri="{FF2B5EF4-FFF2-40B4-BE49-F238E27FC236}">
                <a16:creationId xmlns:a16="http://schemas.microsoft.com/office/drawing/2014/main" id="{37FB2F53-FFA2-4BD7-B176-3CA1BC29A544}"/>
              </a:ext>
            </a:extLst>
          </p:cNvPr>
          <p:cNvPicPr>
            <a:picLocks noChangeAspect="1"/>
          </p:cNvPicPr>
          <p:nvPr/>
        </p:nvPicPr>
        <p:blipFill>
          <a:blip r:embed="rId6"/>
          <a:stretch>
            <a:fillRect/>
          </a:stretch>
        </p:blipFill>
        <p:spPr>
          <a:xfrm>
            <a:off x="5761632" y="2432545"/>
            <a:ext cx="1827609" cy="3747558"/>
          </a:xfrm>
          <a:prstGeom prst="rect">
            <a:avLst/>
          </a:prstGeom>
        </p:spPr>
      </p:pic>
      <p:pic>
        <p:nvPicPr>
          <p:cNvPr id="18" name="Object 12" descr="preencoded.png">
            <a:extLst>
              <a:ext uri="{FF2B5EF4-FFF2-40B4-BE49-F238E27FC236}">
                <a16:creationId xmlns:a16="http://schemas.microsoft.com/office/drawing/2014/main" id="{70A39C81-8687-467C-99CB-577C37F504E5}"/>
              </a:ext>
            </a:extLst>
          </p:cNvPr>
          <p:cNvPicPr>
            <a:picLocks noChangeAspect="1"/>
          </p:cNvPicPr>
          <p:nvPr/>
        </p:nvPicPr>
        <p:blipFill>
          <a:blip r:embed="rId7"/>
          <a:stretch>
            <a:fillRect/>
          </a:stretch>
        </p:blipFill>
        <p:spPr>
          <a:xfrm>
            <a:off x="8266808" y="2453815"/>
            <a:ext cx="1827609" cy="3747558"/>
          </a:xfrm>
          <a:prstGeom prst="rect">
            <a:avLst/>
          </a:prstGeom>
        </p:spPr>
      </p:pic>
      <p:sp>
        <p:nvSpPr>
          <p:cNvPr id="19" name="Object 19">
            <a:extLst>
              <a:ext uri="{FF2B5EF4-FFF2-40B4-BE49-F238E27FC236}">
                <a16:creationId xmlns:a16="http://schemas.microsoft.com/office/drawing/2014/main" id="{1C448D75-D39E-4B5D-97EF-104F366DA62C}"/>
              </a:ext>
            </a:extLst>
          </p:cNvPr>
          <p:cNvSpPr txBox="1"/>
          <p:nvPr/>
        </p:nvSpPr>
        <p:spPr>
          <a:xfrm>
            <a:off x="764168" y="3238380"/>
            <a:ext cx="1742495" cy="200536"/>
          </a:xfrm>
          <a:prstGeom prst="rect">
            <a:avLst/>
          </a:prstGeom>
          <a:noFill/>
        </p:spPr>
        <p:txBody>
          <a:bodyPr wrap="square" rtlCol="0" anchor="ctr"/>
          <a:lstStyle/>
          <a:p>
            <a:pPr algn="ctr" defTabSz="184057">
              <a:defRPr/>
            </a:pPr>
            <a:r>
              <a:rPr lang="en-US" sz="1288" b="1" dirty="0">
                <a:solidFill>
                  <a:srgbClr val="333333"/>
                </a:solidFill>
                <a:latin typeface="Roboto" pitchFamily="34" charset="0"/>
                <a:ea typeface="Roboto" pitchFamily="34" charset="-122"/>
                <a:cs typeface="Roboto" pitchFamily="34" charset="-120"/>
              </a:rPr>
              <a:t>FOCUS ON KEY CATEGORIES</a:t>
            </a:r>
            <a:endParaRPr lang="en-US" sz="362" dirty="0">
              <a:solidFill>
                <a:prstClr val="black"/>
              </a:solidFill>
              <a:latin typeface="Arial"/>
            </a:endParaRPr>
          </a:p>
        </p:txBody>
      </p:sp>
      <p:sp>
        <p:nvSpPr>
          <p:cNvPr id="20" name="Object 20">
            <a:extLst>
              <a:ext uri="{FF2B5EF4-FFF2-40B4-BE49-F238E27FC236}">
                <a16:creationId xmlns:a16="http://schemas.microsoft.com/office/drawing/2014/main" id="{C8734636-78B1-4A23-BECB-CF63579CFC31}"/>
              </a:ext>
            </a:extLst>
          </p:cNvPr>
          <p:cNvSpPr txBox="1"/>
          <p:nvPr/>
        </p:nvSpPr>
        <p:spPr>
          <a:xfrm>
            <a:off x="832423" y="4022647"/>
            <a:ext cx="1674240" cy="1668817"/>
          </a:xfrm>
          <a:prstGeom prst="rect">
            <a:avLst/>
          </a:prstGeom>
          <a:noFill/>
        </p:spPr>
        <p:txBody>
          <a:bodyPr wrap="square" rtlCol="0" anchor="t"/>
          <a:lstStyle/>
          <a:p>
            <a:pPr algn="just" defTabSz="184057">
              <a:defRPr/>
            </a:pPr>
            <a:r>
              <a:rPr lang="en-US" sz="1006" dirty="0">
                <a:solidFill>
                  <a:srgbClr val="333333"/>
                </a:solidFill>
                <a:latin typeface="Roboto" pitchFamily="34" charset="0"/>
                <a:ea typeface="Roboto" pitchFamily="34" charset="-122"/>
              </a:rPr>
              <a:t>There are specific categories which are more carbon intensive or are key to our sustainability journey/position. We can use supplier engagement to focus in on these.</a:t>
            </a:r>
            <a:endParaRPr lang="en-US" sz="362" dirty="0">
              <a:solidFill>
                <a:prstClr val="black"/>
              </a:solidFill>
              <a:latin typeface="Arial"/>
            </a:endParaRPr>
          </a:p>
        </p:txBody>
      </p:sp>
      <p:sp>
        <p:nvSpPr>
          <p:cNvPr id="21" name="Object 21">
            <a:extLst>
              <a:ext uri="{FF2B5EF4-FFF2-40B4-BE49-F238E27FC236}">
                <a16:creationId xmlns:a16="http://schemas.microsoft.com/office/drawing/2014/main" id="{773AEA91-9354-4BF0-9BD5-049252C9B852}"/>
              </a:ext>
            </a:extLst>
          </p:cNvPr>
          <p:cNvSpPr txBox="1"/>
          <p:nvPr/>
        </p:nvSpPr>
        <p:spPr>
          <a:xfrm>
            <a:off x="3307141" y="3391435"/>
            <a:ext cx="1742495" cy="200536"/>
          </a:xfrm>
          <a:prstGeom prst="rect">
            <a:avLst/>
          </a:prstGeom>
          <a:noFill/>
        </p:spPr>
        <p:txBody>
          <a:bodyPr wrap="square" rtlCol="0" anchor="ctr"/>
          <a:lstStyle/>
          <a:p>
            <a:pPr algn="ctr" defTabSz="184057">
              <a:defRPr/>
            </a:pPr>
            <a:r>
              <a:rPr lang="en-US" sz="1288" b="1" dirty="0">
                <a:solidFill>
                  <a:srgbClr val="333333"/>
                </a:solidFill>
                <a:latin typeface="Roboto" pitchFamily="34" charset="0"/>
                <a:ea typeface="Roboto" pitchFamily="34" charset="-122"/>
                <a:cs typeface="Roboto" pitchFamily="34" charset="-120"/>
              </a:rPr>
              <a:t>WORK WITH SUPPLIERS TO INCREASE NET ZERO ACTIVITY</a:t>
            </a:r>
            <a:endParaRPr lang="en-US" sz="362" dirty="0">
              <a:solidFill>
                <a:prstClr val="black"/>
              </a:solidFill>
              <a:latin typeface="Arial"/>
            </a:endParaRPr>
          </a:p>
        </p:txBody>
      </p:sp>
      <p:sp>
        <p:nvSpPr>
          <p:cNvPr id="22" name="Object 23">
            <a:extLst>
              <a:ext uri="{FF2B5EF4-FFF2-40B4-BE49-F238E27FC236}">
                <a16:creationId xmlns:a16="http://schemas.microsoft.com/office/drawing/2014/main" id="{7247F10A-F94B-47E4-8726-418465AD9F7C}"/>
              </a:ext>
            </a:extLst>
          </p:cNvPr>
          <p:cNvSpPr txBox="1"/>
          <p:nvPr/>
        </p:nvSpPr>
        <p:spPr>
          <a:xfrm>
            <a:off x="5747286" y="3292984"/>
            <a:ext cx="1841955" cy="187421"/>
          </a:xfrm>
          <a:prstGeom prst="rect">
            <a:avLst/>
          </a:prstGeom>
          <a:noFill/>
        </p:spPr>
        <p:txBody>
          <a:bodyPr wrap="square" rtlCol="0" anchor="ctr"/>
          <a:lstStyle/>
          <a:p>
            <a:pPr algn="ctr" defTabSz="184057">
              <a:defRPr/>
            </a:pPr>
            <a:r>
              <a:rPr lang="en-US" sz="1288" b="1" dirty="0">
                <a:solidFill>
                  <a:srgbClr val="333333"/>
                </a:solidFill>
                <a:latin typeface="Roboto" pitchFamily="34" charset="0"/>
                <a:ea typeface="Roboto" pitchFamily="34" charset="-122"/>
                <a:cs typeface="Roboto" pitchFamily="34" charset="-120"/>
              </a:rPr>
              <a:t>GETTING MORE DETAILED CARBON DATA</a:t>
            </a:r>
            <a:endParaRPr lang="en-US" sz="362" dirty="0">
              <a:solidFill>
                <a:prstClr val="black"/>
              </a:solidFill>
              <a:latin typeface="Arial"/>
            </a:endParaRPr>
          </a:p>
        </p:txBody>
      </p:sp>
      <p:sp>
        <p:nvSpPr>
          <p:cNvPr id="24" name="Object 25">
            <a:extLst>
              <a:ext uri="{FF2B5EF4-FFF2-40B4-BE49-F238E27FC236}">
                <a16:creationId xmlns:a16="http://schemas.microsoft.com/office/drawing/2014/main" id="{9FC31253-E4AE-493E-9BDF-7B6F7BC83738}"/>
              </a:ext>
            </a:extLst>
          </p:cNvPr>
          <p:cNvSpPr txBox="1"/>
          <p:nvPr/>
        </p:nvSpPr>
        <p:spPr>
          <a:xfrm>
            <a:off x="8332477" y="3188692"/>
            <a:ext cx="1742495" cy="200536"/>
          </a:xfrm>
          <a:prstGeom prst="rect">
            <a:avLst/>
          </a:prstGeom>
          <a:noFill/>
        </p:spPr>
        <p:txBody>
          <a:bodyPr wrap="square" rtlCol="0" anchor="ctr"/>
          <a:lstStyle/>
          <a:p>
            <a:pPr algn="ctr" defTabSz="184057">
              <a:defRPr/>
            </a:pPr>
            <a:r>
              <a:rPr lang="en-US" sz="1288" b="1" dirty="0">
                <a:solidFill>
                  <a:srgbClr val="333333"/>
                </a:solidFill>
                <a:latin typeface="Roboto" pitchFamily="34" charset="0"/>
                <a:ea typeface="Roboto" pitchFamily="34" charset="-122"/>
                <a:cs typeface="Roboto" pitchFamily="34" charset="-120"/>
              </a:rPr>
              <a:t>CREATE OPPORTUNITIES TO COLLABORATE</a:t>
            </a:r>
            <a:endParaRPr lang="en-US" sz="362" dirty="0">
              <a:solidFill>
                <a:prstClr val="black"/>
              </a:solidFill>
              <a:latin typeface="Arial"/>
            </a:endParaRPr>
          </a:p>
        </p:txBody>
      </p:sp>
      <p:sp>
        <p:nvSpPr>
          <p:cNvPr id="26" name="TextBox 25">
            <a:extLst>
              <a:ext uri="{FF2B5EF4-FFF2-40B4-BE49-F238E27FC236}">
                <a16:creationId xmlns:a16="http://schemas.microsoft.com/office/drawing/2014/main" id="{45D41977-AE4C-4BEE-A719-E147B90E6554}"/>
              </a:ext>
            </a:extLst>
          </p:cNvPr>
          <p:cNvSpPr txBox="1"/>
          <p:nvPr/>
        </p:nvSpPr>
        <p:spPr>
          <a:xfrm>
            <a:off x="1277395" y="2465000"/>
            <a:ext cx="833074" cy="704800"/>
          </a:xfrm>
          <a:prstGeom prst="rect">
            <a:avLst/>
          </a:prstGeom>
          <a:noFill/>
        </p:spPr>
        <p:txBody>
          <a:bodyPr wrap="square" rtlCol="0">
            <a:spAutoFit/>
          </a:bodyPr>
          <a:lstStyle/>
          <a:p>
            <a:pPr defTabSz="184057">
              <a:defRPr/>
            </a:pPr>
            <a:r>
              <a:rPr lang="en-GB" sz="4006" b="1" dirty="0">
                <a:solidFill>
                  <a:srgbClr val="F59C38"/>
                </a:solidFill>
                <a:latin typeface="Roboto" panose="02000000000000000000" pitchFamily="2" charset="0"/>
                <a:ea typeface="Roboto" panose="02000000000000000000" pitchFamily="2" charset="0"/>
                <a:cs typeface="Roboto" panose="02000000000000000000" pitchFamily="2" charset="0"/>
              </a:rPr>
              <a:t>01</a:t>
            </a:r>
          </a:p>
        </p:txBody>
      </p:sp>
      <p:sp>
        <p:nvSpPr>
          <p:cNvPr id="27" name="TextBox 26">
            <a:extLst>
              <a:ext uri="{FF2B5EF4-FFF2-40B4-BE49-F238E27FC236}">
                <a16:creationId xmlns:a16="http://schemas.microsoft.com/office/drawing/2014/main" id="{1D7C4D0A-49BB-488A-A47A-A7E664569513}"/>
              </a:ext>
            </a:extLst>
          </p:cNvPr>
          <p:cNvSpPr txBox="1"/>
          <p:nvPr/>
        </p:nvSpPr>
        <p:spPr>
          <a:xfrm>
            <a:off x="3782571" y="2426917"/>
            <a:ext cx="833074" cy="704800"/>
          </a:xfrm>
          <a:prstGeom prst="rect">
            <a:avLst/>
          </a:prstGeom>
          <a:noFill/>
        </p:spPr>
        <p:txBody>
          <a:bodyPr wrap="square" rtlCol="0">
            <a:spAutoFit/>
          </a:bodyPr>
          <a:lstStyle/>
          <a:p>
            <a:pPr defTabSz="184057">
              <a:defRPr/>
            </a:pPr>
            <a:r>
              <a:rPr lang="en-GB" sz="4006" b="1" dirty="0">
                <a:solidFill>
                  <a:srgbClr val="F59C38"/>
                </a:solidFill>
                <a:latin typeface="Roboto" panose="02000000000000000000" pitchFamily="2" charset="0"/>
                <a:ea typeface="Roboto" panose="02000000000000000000" pitchFamily="2" charset="0"/>
                <a:cs typeface="Roboto" panose="02000000000000000000" pitchFamily="2" charset="0"/>
              </a:rPr>
              <a:t>02</a:t>
            </a:r>
          </a:p>
        </p:txBody>
      </p:sp>
      <p:sp>
        <p:nvSpPr>
          <p:cNvPr id="28" name="TextBox 27">
            <a:extLst>
              <a:ext uri="{FF2B5EF4-FFF2-40B4-BE49-F238E27FC236}">
                <a16:creationId xmlns:a16="http://schemas.microsoft.com/office/drawing/2014/main" id="{9EC78F15-54EA-4733-8C32-C00350FBF500}"/>
              </a:ext>
            </a:extLst>
          </p:cNvPr>
          <p:cNvSpPr txBox="1"/>
          <p:nvPr/>
        </p:nvSpPr>
        <p:spPr>
          <a:xfrm>
            <a:off x="6287746" y="2426917"/>
            <a:ext cx="833074" cy="704800"/>
          </a:xfrm>
          <a:prstGeom prst="rect">
            <a:avLst/>
          </a:prstGeom>
          <a:noFill/>
        </p:spPr>
        <p:txBody>
          <a:bodyPr wrap="square" rtlCol="0">
            <a:spAutoFit/>
          </a:bodyPr>
          <a:lstStyle/>
          <a:p>
            <a:pPr defTabSz="184057">
              <a:defRPr/>
            </a:pPr>
            <a:r>
              <a:rPr lang="en-GB" sz="4006" b="1" dirty="0">
                <a:solidFill>
                  <a:srgbClr val="F59C38"/>
                </a:solidFill>
                <a:latin typeface="Roboto" panose="02000000000000000000" pitchFamily="2" charset="0"/>
                <a:ea typeface="Roboto" panose="02000000000000000000" pitchFamily="2" charset="0"/>
                <a:cs typeface="Roboto" panose="02000000000000000000" pitchFamily="2" charset="0"/>
              </a:rPr>
              <a:t>03</a:t>
            </a:r>
          </a:p>
        </p:txBody>
      </p:sp>
      <p:sp>
        <p:nvSpPr>
          <p:cNvPr id="29" name="TextBox 28">
            <a:extLst>
              <a:ext uri="{FF2B5EF4-FFF2-40B4-BE49-F238E27FC236}">
                <a16:creationId xmlns:a16="http://schemas.microsoft.com/office/drawing/2014/main" id="{F7979170-3C21-4A12-B427-8AFFD2FCF6C2}"/>
              </a:ext>
            </a:extLst>
          </p:cNvPr>
          <p:cNvSpPr txBox="1"/>
          <p:nvPr/>
        </p:nvSpPr>
        <p:spPr>
          <a:xfrm>
            <a:off x="8809598" y="2435584"/>
            <a:ext cx="833074" cy="704800"/>
          </a:xfrm>
          <a:prstGeom prst="rect">
            <a:avLst/>
          </a:prstGeom>
          <a:noFill/>
        </p:spPr>
        <p:txBody>
          <a:bodyPr wrap="square" rtlCol="0">
            <a:spAutoFit/>
          </a:bodyPr>
          <a:lstStyle/>
          <a:p>
            <a:pPr defTabSz="184057">
              <a:defRPr/>
            </a:pPr>
            <a:r>
              <a:rPr lang="en-GB" sz="4006" b="1" dirty="0">
                <a:solidFill>
                  <a:srgbClr val="F59C38"/>
                </a:solidFill>
                <a:latin typeface="Roboto" panose="02000000000000000000" pitchFamily="2" charset="0"/>
                <a:ea typeface="Roboto" panose="02000000000000000000" pitchFamily="2" charset="0"/>
                <a:cs typeface="Roboto" panose="02000000000000000000" pitchFamily="2" charset="0"/>
              </a:rPr>
              <a:t>04</a:t>
            </a:r>
          </a:p>
        </p:txBody>
      </p:sp>
      <p:sp>
        <p:nvSpPr>
          <p:cNvPr id="31" name="Object 20">
            <a:extLst>
              <a:ext uri="{FF2B5EF4-FFF2-40B4-BE49-F238E27FC236}">
                <a16:creationId xmlns:a16="http://schemas.microsoft.com/office/drawing/2014/main" id="{29D14573-4A14-48B9-B95C-4C149ED45E86}"/>
              </a:ext>
            </a:extLst>
          </p:cNvPr>
          <p:cNvSpPr txBox="1"/>
          <p:nvPr/>
        </p:nvSpPr>
        <p:spPr>
          <a:xfrm>
            <a:off x="3298517" y="4032055"/>
            <a:ext cx="1674240" cy="1668817"/>
          </a:xfrm>
          <a:prstGeom prst="rect">
            <a:avLst/>
          </a:prstGeom>
          <a:noFill/>
        </p:spPr>
        <p:txBody>
          <a:bodyPr wrap="square" rtlCol="0" anchor="t"/>
          <a:lstStyle/>
          <a:p>
            <a:pPr algn="just" defTabSz="184057">
              <a:defRPr/>
            </a:pPr>
            <a:r>
              <a:rPr lang="en-US" sz="1006" dirty="0">
                <a:solidFill>
                  <a:srgbClr val="333333"/>
                </a:solidFill>
                <a:latin typeface="Roboto" pitchFamily="34" charset="0"/>
                <a:ea typeface="Roboto" pitchFamily="34" charset="-122"/>
              </a:rPr>
              <a:t>We can use the communication as part of the supply chain engagement to set out expectations of suppliers. This allows us to, for example, say that we expect suppliers to have a full scope carbon footprint, a target in place or adopt a Science Based Target.</a:t>
            </a:r>
          </a:p>
        </p:txBody>
      </p:sp>
      <p:sp>
        <p:nvSpPr>
          <p:cNvPr id="32" name="Object 20">
            <a:extLst>
              <a:ext uri="{FF2B5EF4-FFF2-40B4-BE49-F238E27FC236}">
                <a16:creationId xmlns:a16="http://schemas.microsoft.com/office/drawing/2014/main" id="{C1DC78E9-9E58-4D9F-9ED1-B40504A17A13}"/>
              </a:ext>
            </a:extLst>
          </p:cNvPr>
          <p:cNvSpPr txBox="1"/>
          <p:nvPr/>
        </p:nvSpPr>
        <p:spPr>
          <a:xfrm>
            <a:off x="5831144" y="4019241"/>
            <a:ext cx="1674240" cy="1668817"/>
          </a:xfrm>
          <a:prstGeom prst="rect">
            <a:avLst/>
          </a:prstGeom>
          <a:noFill/>
        </p:spPr>
        <p:txBody>
          <a:bodyPr wrap="square" rtlCol="0" anchor="t"/>
          <a:lstStyle/>
          <a:p>
            <a:pPr algn="just" defTabSz="184057">
              <a:defRPr/>
            </a:pPr>
            <a:r>
              <a:rPr lang="en-US" sz="1006" dirty="0">
                <a:solidFill>
                  <a:srgbClr val="333333"/>
                </a:solidFill>
                <a:latin typeface="Roboto" pitchFamily="34" charset="0"/>
                <a:ea typeface="Roboto" pitchFamily="34" charset="-122"/>
              </a:rPr>
              <a:t>We can use the process of supplier engagement to collate accurate carbon footprint data from suppliers.</a:t>
            </a:r>
          </a:p>
          <a:p>
            <a:pPr algn="just" defTabSz="184057">
              <a:defRPr/>
            </a:pPr>
            <a:endParaRPr lang="en-US" sz="1006" dirty="0">
              <a:solidFill>
                <a:srgbClr val="333333"/>
              </a:solidFill>
              <a:latin typeface="Roboto" pitchFamily="34" charset="0"/>
              <a:ea typeface="Roboto" pitchFamily="34" charset="-122"/>
            </a:endParaRPr>
          </a:p>
          <a:p>
            <a:pPr algn="just" defTabSz="184057">
              <a:defRPr/>
            </a:pPr>
            <a:r>
              <a:rPr lang="en-US" sz="1006" dirty="0">
                <a:solidFill>
                  <a:srgbClr val="333333"/>
                </a:solidFill>
                <a:latin typeface="Roboto" pitchFamily="34" charset="0"/>
                <a:ea typeface="Roboto" pitchFamily="34" charset="-122"/>
              </a:rPr>
              <a:t>The means that we can improve accuracy and also get visibility of emissions reductions in our suppliers.</a:t>
            </a:r>
          </a:p>
        </p:txBody>
      </p:sp>
      <p:sp>
        <p:nvSpPr>
          <p:cNvPr id="33" name="Object 20">
            <a:extLst>
              <a:ext uri="{FF2B5EF4-FFF2-40B4-BE49-F238E27FC236}">
                <a16:creationId xmlns:a16="http://schemas.microsoft.com/office/drawing/2014/main" id="{693378C7-5DE8-43AE-B007-80234E81C6C8}"/>
              </a:ext>
            </a:extLst>
          </p:cNvPr>
          <p:cNvSpPr txBox="1"/>
          <p:nvPr/>
        </p:nvSpPr>
        <p:spPr>
          <a:xfrm>
            <a:off x="8343492" y="4032055"/>
            <a:ext cx="1674240" cy="1668817"/>
          </a:xfrm>
          <a:prstGeom prst="rect">
            <a:avLst/>
          </a:prstGeom>
          <a:noFill/>
        </p:spPr>
        <p:txBody>
          <a:bodyPr wrap="square" rtlCol="0" anchor="t"/>
          <a:lstStyle/>
          <a:p>
            <a:pPr algn="just" defTabSz="184057">
              <a:defRPr/>
            </a:pPr>
            <a:r>
              <a:rPr lang="en-US" sz="1006" dirty="0">
                <a:solidFill>
                  <a:srgbClr val="333333"/>
                </a:solidFill>
                <a:latin typeface="Roboto" pitchFamily="34" charset="0"/>
                <a:ea typeface="Roboto" pitchFamily="34" charset="-122"/>
              </a:rPr>
              <a:t>The process of supplier engagement will also allow us to identify opportunities, many of which will require collaboration with suppliers. </a:t>
            </a:r>
          </a:p>
          <a:p>
            <a:pPr algn="just" defTabSz="184057">
              <a:defRPr/>
            </a:pPr>
            <a:endParaRPr lang="en-US" sz="1006" dirty="0">
              <a:solidFill>
                <a:srgbClr val="333333"/>
              </a:solidFill>
              <a:latin typeface="Roboto" pitchFamily="34" charset="0"/>
              <a:ea typeface="Roboto" pitchFamily="34" charset="-122"/>
            </a:endParaRPr>
          </a:p>
          <a:p>
            <a:pPr algn="just" defTabSz="184057">
              <a:defRPr/>
            </a:pPr>
            <a:r>
              <a:rPr lang="en-US" sz="1006" dirty="0">
                <a:solidFill>
                  <a:srgbClr val="333333"/>
                </a:solidFill>
                <a:latin typeface="Roboto" pitchFamily="34" charset="0"/>
                <a:ea typeface="Roboto" pitchFamily="34" charset="-122"/>
              </a:rPr>
              <a:t>From this we can develop approaches to reduce our Scope 3 emissions.</a:t>
            </a:r>
          </a:p>
        </p:txBody>
      </p:sp>
      <p:sp>
        <p:nvSpPr>
          <p:cNvPr id="2" name="Text Placeholder 1">
            <a:extLst>
              <a:ext uri="{FF2B5EF4-FFF2-40B4-BE49-F238E27FC236}">
                <a16:creationId xmlns:a16="http://schemas.microsoft.com/office/drawing/2014/main" id="{44BF812E-E9D9-200B-DE83-4F836584B036}"/>
              </a:ext>
            </a:extLst>
          </p:cNvPr>
          <p:cNvSpPr>
            <a:spLocks noGrp="1"/>
          </p:cNvSpPr>
          <p:nvPr>
            <p:ph type="body" sz="quarter" idx="13"/>
          </p:nvPr>
        </p:nvSpPr>
        <p:spPr/>
        <p:txBody>
          <a:bodyPr/>
          <a:lstStyle/>
          <a:p>
            <a:r>
              <a:rPr lang="en-GB" dirty="0"/>
              <a:t>Value chain: supply chain engagement</a:t>
            </a:r>
          </a:p>
        </p:txBody>
      </p:sp>
      <p:sp>
        <p:nvSpPr>
          <p:cNvPr id="4" name="Text Placeholder 3">
            <a:extLst>
              <a:ext uri="{FF2B5EF4-FFF2-40B4-BE49-F238E27FC236}">
                <a16:creationId xmlns:a16="http://schemas.microsoft.com/office/drawing/2014/main" id="{7E487D69-931B-406B-B2E9-F72658438AC3}"/>
              </a:ext>
            </a:extLst>
          </p:cNvPr>
          <p:cNvSpPr>
            <a:spLocks noGrp="1"/>
          </p:cNvSpPr>
          <p:nvPr>
            <p:ph type="body" sz="quarter" idx="23"/>
          </p:nvPr>
        </p:nvSpPr>
        <p:spPr>
          <a:xfrm>
            <a:off x="609600" y="1636258"/>
            <a:ext cx="9723120" cy="385763"/>
          </a:xfrm>
        </p:spPr>
        <p:txBody>
          <a:bodyPr>
            <a:noAutofit/>
          </a:bodyPr>
          <a:lstStyle/>
          <a:p>
            <a:r>
              <a:rPr lang="en-GB" sz="1400" b="0" cap="none" dirty="0"/>
              <a:t>To reduce supply chain emissions, we need to take suppliers through a programme of engagement. The benefits of this are:</a:t>
            </a:r>
          </a:p>
        </p:txBody>
      </p:sp>
    </p:spTree>
    <p:extLst>
      <p:ext uri="{BB962C8B-B14F-4D97-AF65-F5344CB8AC3E}">
        <p14:creationId xmlns:p14="http://schemas.microsoft.com/office/powerpoint/2010/main" val="3660896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Carbon OFFSETTING</a:t>
            </a:r>
          </a:p>
        </p:txBody>
      </p:sp>
      <p:sp>
        <p:nvSpPr>
          <p:cNvPr id="2" name="Text Placeholder 1">
            <a:extLst>
              <a:ext uri="{FF2B5EF4-FFF2-40B4-BE49-F238E27FC236}">
                <a16:creationId xmlns:a16="http://schemas.microsoft.com/office/drawing/2014/main" id="{88BCA46D-0AA0-2E25-7ED2-F68BE025DF61}"/>
              </a:ext>
            </a:extLst>
          </p:cNvPr>
          <p:cNvSpPr>
            <a:spLocks noGrp="1"/>
          </p:cNvSpPr>
          <p:nvPr>
            <p:ph type="body" sz="quarter" idx="11"/>
          </p:nvPr>
        </p:nvSpPr>
        <p:spPr/>
        <p:txBody>
          <a:bodyPr/>
          <a:lstStyle/>
          <a:p>
            <a:r>
              <a:rPr lang="en-GB" dirty="0"/>
              <a:t>08</a:t>
            </a:r>
          </a:p>
        </p:txBody>
      </p:sp>
      <p:sp>
        <p:nvSpPr>
          <p:cNvPr id="6" name="Text Placeholder 5">
            <a:extLst>
              <a:ext uri="{FF2B5EF4-FFF2-40B4-BE49-F238E27FC236}">
                <a16:creationId xmlns:a16="http://schemas.microsoft.com/office/drawing/2014/main" id="{69B188FE-9A23-42FE-F0EC-DE7556FB85D8}"/>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428306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5" descr="preencoded.png"/>
          <p:cNvPicPr>
            <a:picLocks noChangeAspect="1"/>
          </p:cNvPicPr>
          <p:nvPr/>
        </p:nvPicPr>
        <p:blipFill>
          <a:blip r:embed="rId3"/>
          <a:stretch>
            <a:fillRect/>
          </a:stretch>
        </p:blipFill>
        <p:spPr>
          <a:xfrm>
            <a:off x="746077" y="2063418"/>
            <a:ext cx="350351" cy="305144"/>
          </a:xfrm>
          <a:prstGeom prst="rect">
            <a:avLst/>
          </a:prstGeom>
        </p:spPr>
      </p:pic>
      <p:pic>
        <p:nvPicPr>
          <p:cNvPr id="9" name="Object 8" descr="preencoded.png"/>
          <p:cNvPicPr>
            <a:picLocks noChangeAspect="1"/>
          </p:cNvPicPr>
          <p:nvPr/>
        </p:nvPicPr>
        <p:blipFill>
          <a:blip r:embed="rId4"/>
          <a:stretch>
            <a:fillRect/>
          </a:stretch>
        </p:blipFill>
        <p:spPr>
          <a:xfrm>
            <a:off x="6208229" y="4149800"/>
            <a:ext cx="4749047" cy="3196850"/>
          </a:xfrm>
          <a:prstGeom prst="rect">
            <a:avLst/>
          </a:prstGeom>
        </p:spPr>
      </p:pic>
      <p:sp>
        <p:nvSpPr>
          <p:cNvPr id="11" name="Object 10"/>
          <p:cNvSpPr txBox="1"/>
          <p:nvPr/>
        </p:nvSpPr>
        <p:spPr>
          <a:xfrm>
            <a:off x="687085" y="1675467"/>
            <a:ext cx="8794559" cy="209651"/>
          </a:xfrm>
          <a:prstGeom prst="rect">
            <a:avLst/>
          </a:prstGeom>
          <a:noFill/>
        </p:spPr>
        <p:txBody>
          <a:bodyPr wrap="square" rtlCol="0" anchor="ctr"/>
          <a:lstStyle/>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The following principles should be upheld/considered when offsetting:</a:t>
            </a:r>
          </a:p>
        </p:txBody>
      </p:sp>
      <p:sp>
        <p:nvSpPr>
          <p:cNvPr id="25" name="TextBox 24">
            <a:extLst>
              <a:ext uri="{FF2B5EF4-FFF2-40B4-BE49-F238E27FC236}">
                <a16:creationId xmlns:a16="http://schemas.microsoft.com/office/drawing/2014/main" id="{EBC50C9D-2190-42C7-A346-B8F8C306A5EB}"/>
              </a:ext>
            </a:extLst>
          </p:cNvPr>
          <p:cNvSpPr txBox="1"/>
          <p:nvPr/>
        </p:nvSpPr>
        <p:spPr>
          <a:xfrm>
            <a:off x="1086062" y="2024267"/>
            <a:ext cx="7359848" cy="3785652"/>
          </a:xfrm>
          <a:prstGeom prst="rect">
            <a:avLst/>
          </a:prstGeom>
          <a:noFill/>
        </p:spPr>
        <p:txBody>
          <a:bodyPr wrap="square">
            <a:spAutoFit/>
          </a:bodyPr>
          <a:lstStyle/>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Cut emissions first. </a:t>
            </a:r>
            <a:r>
              <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Prioritise reducing your own emissions and reduce the need for offsets in the first place.</a:t>
            </a:r>
          </a:p>
          <a:p>
            <a:pPr marL="0" marR="0" lvl="0" indent="0" algn="l" defTabSz="1889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0" marR="0" lvl="0" indent="0" algn="l" defTabSz="188915"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Maintain transparency. </a:t>
            </a:r>
            <a:r>
              <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Disclose your current emissions, accounting practices, targets to reach Net Zero, and the type of offsets that you are using.</a:t>
            </a:r>
          </a:p>
          <a:p>
            <a:pPr marL="0" marR="0" lvl="0" indent="0" algn="l" defTabSz="1889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Shift over time to carbon removal offsetting</a:t>
            </a:r>
            <a:r>
              <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 Most offsets available today are emission reductions, which are necessary but not sufficient to achieve net zero in the long run. Carbon removals scrub carbon directly from the atmosphere.</a:t>
            </a:r>
          </a:p>
          <a:p>
            <a:pPr marL="0" marR="0" lvl="0" indent="0" algn="l" defTabSz="1889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Ensure environmental integrity. </a:t>
            </a:r>
            <a:r>
              <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Use offsets that are verifiable and correctly accounted for and have a low risk of non-additionality, reversal and creating negative unintended consequences for people and the environment.</a:t>
            </a:r>
          </a:p>
          <a:p>
            <a:pPr marL="0" marR="0" lvl="0" indent="0" algn="l" defTabSz="1889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Move towards long-lived carbon storage. </a:t>
            </a:r>
            <a:r>
              <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Short-lived storage involves methods that have a higher risk of being reversed over decades. Long-lived storage refers to methods of storing carbon that have a low risk of reversal over centuries to millennia.</a:t>
            </a:r>
          </a:p>
          <a:p>
            <a:pPr marL="0" marR="0" lvl="0" indent="0" algn="l" defTabSz="18891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endParaRPr>
          </a:p>
          <a:p>
            <a:pPr marL="0" marR="0" lvl="0" indent="0" algn="l" defTabSz="18891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Support the development of Net Zero aligned offsetting. </a:t>
            </a:r>
            <a:r>
              <a:rPr kumimoji="0" lang="en-GB"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Use long term, well established frameworks. In addition, supporting the restoration and protection of a wide range of natural and semi-natural ecosystems in their own right has benefits in terms of the world having greater resilience to climate change as well as carbon storage.</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6" name="Object 5" descr="preencoded.png">
            <a:extLst>
              <a:ext uri="{FF2B5EF4-FFF2-40B4-BE49-F238E27FC236}">
                <a16:creationId xmlns:a16="http://schemas.microsoft.com/office/drawing/2014/main" id="{235183F9-113F-4BC5-BAE2-3688BA71897E}"/>
              </a:ext>
            </a:extLst>
          </p:cNvPr>
          <p:cNvPicPr>
            <a:picLocks noChangeAspect="1"/>
          </p:cNvPicPr>
          <p:nvPr/>
        </p:nvPicPr>
        <p:blipFill>
          <a:blip r:embed="rId3"/>
          <a:stretch>
            <a:fillRect/>
          </a:stretch>
        </p:blipFill>
        <p:spPr>
          <a:xfrm>
            <a:off x="746077" y="2554495"/>
            <a:ext cx="350351" cy="305144"/>
          </a:xfrm>
          <a:prstGeom prst="rect">
            <a:avLst/>
          </a:prstGeom>
        </p:spPr>
      </p:pic>
      <p:pic>
        <p:nvPicPr>
          <p:cNvPr id="27" name="Object 5" descr="preencoded.png">
            <a:extLst>
              <a:ext uri="{FF2B5EF4-FFF2-40B4-BE49-F238E27FC236}">
                <a16:creationId xmlns:a16="http://schemas.microsoft.com/office/drawing/2014/main" id="{61E16AE5-F70C-4145-9F56-833E8E99D079}"/>
              </a:ext>
            </a:extLst>
          </p:cNvPr>
          <p:cNvPicPr>
            <a:picLocks noChangeAspect="1"/>
          </p:cNvPicPr>
          <p:nvPr/>
        </p:nvPicPr>
        <p:blipFill>
          <a:blip r:embed="rId3"/>
          <a:stretch>
            <a:fillRect/>
          </a:stretch>
        </p:blipFill>
        <p:spPr>
          <a:xfrm>
            <a:off x="746077" y="3102672"/>
            <a:ext cx="350351" cy="305144"/>
          </a:xfrm>
          <a:prstGeom prst="rect">
            <a:avLst/>
          </a:prstGeom>
        </p:spPr>
      </p:pic>
      <p:pic>
        <p:nvPicPr>
          <p:cNvPr id="28" name="Object 5" descr="preencoded.png">
            <a:extLst>
              <a:ext uri="{FF2B5EF4-FFF2-40B4-BE49-F238E27FC236}">
                <a16:creationId xmlns:a16="http://schemas.microsoft.com/office/drawing/2014/main" id="{3D49956F-06F3-4B6A-AAB2-DFA954D42EA3}"/>
              </a:ext>
            </a:extLst>
          </p:cNvPr>
          <p:cNvPicPr>
            <a:picLocks noChangeAspect="1"/>
          </p:cNvPicPr>
          <p:nvPr/>
        </p:nvPicPr>
        <p:blipFill>
          <a:blip r:embed="rId3"/>
          <a:stretch>
            <a:fillRect/>
          </a:stretch>
        </p:blipFill>
        <p:spPr>
          <a:xfrm>
            <a:off x="746077" y="3842211"/>
            <a:ext cx="350351" cy="305144"/>
          </a:xfrm>
          <a:prstGeom prst="rect">
            <a:avLst/>
          </a:prstGeom>
        </p:spPr>
      </p:pic>
      <p:pic>
        <p:nvPicPr>
          <p:cNvPr id="29" name="Object 5" descr="preencoded.png">
            <a:extLst>
              <a:ext uri="{FF2B5EF4-FFF2-40B4-BE49-F238E27FC236}">
                <a16:creationId xmlns:a16="http://schemas.microsoft.com/office/drawing/2014/main" id="{6FB68C57-52EC-4B80-B6BB-E1B693090682}"/>
              </a:ext>
            </a:extLst>
          </p:cNvPr>
          <p:cNvPicPr>
            <a:picLocks noChangeAspect="1"/>
          </p:cNvPicPr>
          <p:nvPr/>
        </p:nvPicPr>
        <p:blipFill>
          <a:blip r:embed="rId3"/>
          <a:stretch>
            <a:fillRect/>
          </a:stretch>
        </p:blipFill>
        <p:spPr>
          <a:xfrm>
            <a:off x="746077" y="4394942"/>
            <a:ext cx="350351" cy="305144"/>
          </a:xfrm>
          <a:prstGeom prst="rect">
            <a:avLst/>
          </a:prstGeom>
        </p:spPr>
      </p:pic>
      <p:pic>
        <p:nvPicPr>
          <p:cNvPr id="30" name="Object 5" descr="preencoded.png">
            <a:extLst>
              <a:ext uri="{FF2B5EF4-FFF2-40B4-BE49-F238E27FC236}">
                <a16:creationId xmlns:a16="http://schemas.microsoft.com/office/drawing/2014/main" id="{E1F83770-5B81-4E02-92E4-4230EF7252FF}"/>
              </a:ext>
            </a:extLst>
          </p:cNvPr>
          <p:cNvPicPr>
            <a:picLocks noChangeAspect="1"/>
          </p:cNvPicPr>
          <p:nvPr/>
        </p:nvPicPr>
        <p:blipFill>
          <a:blip r:embed="rId3"/>
          <a:stretch>
            <a:fillRect/>
          </a:stretch>
        </p:blipFill>
        <p:spPr>
          <a:xfrm>
            <a:off x="746077" y="5134481"/>
            <a:ext cx="350351" cy="305144"/>
          </a:xfrm>
          <a:prstGeom prst="rect">
            <a:avLst/>
          </a:prstGeom>
        </p:spPr>
      </p:pic>
      <p:sp>
        <p:nvSpPr>
          <p:cNvPr id="2" name="Text Placeholder 1">
            <a:extLst>
              <a:ext uri="{FF2B5EF4-FFF2-40B4-BE49-F238E27FC236}">
                <a16:creationId xmlns:a16="http://schemas.microsoft.com/office/drawing/2014/main" id="{FD15FE28-608E-EBB6-0B4B-CF6A04DE10E2}"/>
              </a:ext>
            </a:extLst>
          </p:cNvPr>
          <p:cNvSpPr>
            <a:spLocks noGrp="1"/>
          </p:cNvSpPr>
          <p:nvPr>
            <p:ph type="body" sz="quarter" idx="13"/>
          </p:nvPr>
        </p:nvSpPr>
        <p:spPr/>
        <p:txBody>
          <a:bodyPr/>
          <a:lstStyle/>
          <a:p>
            <a:r>
              <a:rPr lang="en-GB" dirty="0"/>
              <a:t>Oxford offsetting principles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tretch>
            <a:fillRect/>
          </a:stretch>
        </p:blipFill>
        <p:spPr>
          <a:xfrm>
            <a:off x="7059574" y="1066484"/>
            <a:ext cx="3409105" cy="227881"/>
          </a:xfrm>
          <a:prstGeom prst="rect">
            <a:avLst/>
          </a:prstGeom>
        </p:spPr>
      </p:pic>
      <p:pic>
        <p:nvPicPr>
          <p:cNvPr id="5" name="Object 4" descr="preencoded.png"/>
          <p:cNvPicPr>
            <a:picLocks noChangeAspect="1"/>
          </p:cNvPicPr>
          <p:nvPr/>
        </p:nvPicPr>
        <p:blipFill rotWithShape="1">
          <a:blip r:embed="rId4"/>
          <a:srcRect b="7461"/>
          <a:stretch/>
        </p:blipFill>
        <p:spPr>
          <a:xfrm>
            <a:off x="-213297" y="4100053"/>
            <a:ext cx="3400668" cy="3135772"/>
          </a:xfrm>
          <a:prstGeom prst="rect">
            <a:avLst/>
          </a:prstGeom>
        </p:spPr>
      </p:pic>
      <p:sp>
        <p:nvSpPr>
          <p:cNvPr id="7" name="Object 6"/>
          <p:cNvSpPr txBox="1"/>
          <p:nvPr/>
        </p:nvSpPr>
        <p:spPr>
          <a:xfrm>
            <a:off x="662756" y="1524339"/>
            <a:ext cx="9737943" cy="911525"/>
          </a:xfrm>
          <a:prstGeom prst="rect">
            <a:avLst/>
          </a:prstGeom>
          <a:noFill/>
        </p:spPr>
        <p:txBody>
          <a:bodyPr wrap="square" rtlCol="0" anchor="ctr"/>
          <a:lstStyle/>
          <a:p>
            <a:pPr marL="0" marR="0" lvl="0" indent="0" algn="just" defTabSz="188915" rtl="0" eaLnBrk="1" fontAlgn="auto" latinLnBrk="0" hangingPunct="1">
              <a:lnSpc>
                <a:spcPct val="11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33333"/>
                </a:solidFill>
                <a:effectLst/>
                <a:uLnTx/>
                <a:uFillTx/>
                <a:latin typeface="Calibri" panose="020F0502020204030204" pitchFamily="34" charset="0"/>
                <a:ea typeface="Roboto" pitchFamily="34" charset="-122"/>
                <a:cs typeface="Calibri" panose="020F0502020204030204" pitchFamily="34" charset="0"/>
              </a:rPr>
              <a:t>Emissions reduction (sometimes known as avoidance credits) and carbon sequestration (sometimes known as removal credits). The University of Oxford categorises these into further subtypes (as shown in fig. below) dependent on whether the carbon is stored or not, and the permanence of the storage of the carbon. By far the most common types of projects are forestry (which is a form of removal credit) and renewable energy (which is a form of avoidance credit)</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The Oxford Offsetting Principles — Copenhagen Climate Consulting">
            <a:extLst>
              <a:ext uri="{FF2B5EF4-FFF2-40B4-BE49-F238E27FC236}">
                <a16:creationId xmlns:a16="http://schemas.microsoft.com/office/drawing/2014/main" id="{F4A6D5BC-7D26-42F8-9E35-5CF3BCCC1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983" y="2603137"/>
            <a:ext cx="7199696" cy="356620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4FA3478-BE43-0E9D-BDF5-F2C68B8C63C3}"/>
              </a:ext>
            </a:extLst>
          </p:cNvPr>
          <p:cNvSpPr>
            <a:spLocks noGrp="1"/>
          </p:cNvSpPr>
          <p:nvPr>
            <p:ph type="body" sz="quarter" idx="13"/>
          </p:nvPr>
        </p:nvSpPr>
        <p:spPr/>
        <p:txBody>
          <a:bodyPr/>
          <a:lstStyle/>
          <a:p>
            <a:r>
              <a:rPr lang="en-GB" dirty="0"/>
              <a:t>Types of offsets</a:t>
            </a:r>
          </a:p>
        </p:txBody>
      </p:sp>
      <p:sp>
        <p:nvSpPr>
          <p:cNvPr id="3" name="TextBox 2">
            <a:extLst>
              <a:ext uri="{FF2B5EF4-FFF2-40B4-BE49-F238E27FC236}">
                <a16:creationId xmlns:a16="http://schemas.microsoft.com/office/drawing/2014/main" id="{6EAE27CA-4444-0DDB-AB14-5627D090421F}"/>
              </a:ext>
            </a:extLst>
          </p:cNvPr>
          <p:cNvSpPr txBox="1"/>
          <p:nvPr/>
        </p:nvSpPr>
        <p:spPr>
          <a:xfrm>
            <a:off x="3608582" y="6386326"/>
            <a:ext cx="6619940" cy="578882"/>
          </a:xfrm>
          <a:prstGeom prst="round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a:t>Policy Recommendation</a:t>
            </a:r>
            <a:r>
              <a:rPr lang="en-GB" sz="1400" dirty="0"/>
              <a:t>: Nature-based solutions (combined with reductions) focused on permanent carbon removals to be used for offsetting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1FF731-D8E8-4F6A-AFAB-9A0EF254535D}"/>
              </a:ext>
            </a:extLst>
          </p:cNvPr>
          <p:cNvSpPr>
            <a:spLocks noGrp="1"/>
          </p:cNvSpPr>
          <p:nvPr>
            <p:ph type="body" sz="quarter" idx="13"/>
          </p:nvPr>
        </p:nvSpPr>
        <p:spPr/>
        <p:txBody>
          <a:bodyPr/>
          <a:lstStyle/>
          <a:p>
            <a:r>
              <a:rPr lang="en-GB" dirty="0"/>
              <a:t>Next steps</a:t>
            </a:r>
          </a:p>
        </p:txBody>
      </p:sp>
      <p:sp>
        <p:nvSpPr>
          <p:cNvPr id="3" name="Text Placeholder 2">
            <a:extLst>
              <a:ext uri="{FF2B5EF4-FFF2-40B4-BE49-F238E27FC236}">
                <a16:creationId xmlns:a16="http://schemas.microsoft.com/office/drawing/2014/main" id="{D61B4997-1E42-4EE2-88BC-8625FD796B03}"/>
              </a:ext>
            </a:extLst>
          </p:cNvPr>
          <p:cNvSpPr>
            <a:spLocks noGrp="1"/>
          </p:cNvSpPr>
          <p:nvPr>
            <p:ph type="body" sz="quarter" idx="16"/>
          </p:nvPr>
        </p:nvSpPr>
        <p:spPr/>
        <p:txBody>
          <a:bodyPr/>
          <a:lstStyle/>
          <a:p>
            <a:r>
              <a:rPr lang="en-GB" dirty="0"/>
              <a:t>Place holder for action</a:t>
            </a:r>
          </a:p>
        </p:txBody>
      </p:sp>
      <p:sp>
        <p:nvSpPr>
          <p:cNvPr id="4" name="Text Placeholder 3">
            <a:extLst>
              <a:ext uri="{FF2B5EF4-FFF2-40B4-BE49-F238E27FC236}">
                <a16:creationId xmlns:a16="http://schemas.microsoft.com/office/drawing/2014/main" id="{5FFFB947-4379-4F23-B13B-EE70BB096574}"/>
              </a:ext>
            </a:extLst>
          </p:cNvPr>
          <p:cNvSpPr>
            <a:spLocks noGrp="1"/>
          </p:cNvSpPr>
          <p:nvPr>
            <p:ph type="body" sz="quarter" idx="17"/>
          </p:nvPr>
        </p:nvSpPr>
        <p:spPr/>
        <p:txBody>
          <a:bodyPr>
            <a:noAutofit/>
          </a:bodyPr>
          <a:lstStyle/>
          <a:p>
            <a:r>
              <a:rPr lang="en-US" dirty="0"/>
              <a:t>P</a:t>
            </a:r>
            <a:r>
              <a:rPr lang="en-GB" dirty="0"/>
              <a:t>lace holder for action</a:t>
            </a:r>
          </a:p>
        </p:txBody>
      </p:sp>
      <p:sp>
        <p:nvSpPr>
          <p:cNvPr id="5" name="Text Placeholder 4">
            <a:extLst>
              <a:ext uri="{FF2B5EF4-FFF2-40B4-BE49-F238E27FC236}">
                <a16:creationId xmlns:a16="http://schemas.microsoft.com/office/drawing/2014/main" id="{A7540272-3379-48D0-9641-082D1841AC8A}"/>
              </a:ext>
            </a:extLst>
          </p:cNvPr>
          <p:cNvSpPr>
            <a:spLocks noGrp="1"/>
          </p:cNvSpPr>
          <p:nvPr>
            <p:ph type="body" sz="quarter" idx="18"/>
          </p:nvPr>
        </p:nvSpPr>
        <p:spPr/>
        <p:txBody>
          <a:bodyPr/>
          <a:lstStyle/>
          <a:p>
            <a:r>
              <a:rPr lang="en-GB" dirty="0"/>
              <a:t>Place holder for action</a:t>
            </a:r>
          </a:p>
        </p:txBody>
      </p:sp>
      <p:sp>
        <p:nvSpPr>
          <p:cNvPr id="6" name="Text Placeholder 5">
            <a:extLst>
              <a:ext uri="{FF2B5EF4-FFF2-40B4-BE49-F238E27FC236}">
                <a16:creationId xmlns:a16="http://schemas.microsoft.com/office/drawing/2014/main" id="{EC210158-C5D8-43B7-AC75-CCEC855FF107}"/>
              </a:ext>
            </a:extLst>
          </p:cNvPr>
          <p:cNvSpPr>
            <a:spLocks noGrp="1"/>
          </p:cNvSpPr>
          <p:nvPr>
            <p:ph type="body" sz="quarter" idx="19"/>
          </p:nvPr>
        </p:nvSpPr>
        <p:spPr/>
        <p:txBody>
          <a:bodyPr/>
          <a:lstStyle/>
          <a:p>
            <a:r>
              <a:rPr lang="en-GB" dirty="0"/>
              <a:t>Place holder for action </a:t>
            </a:r>
          </a:p>
        </p:txBody>
      </p:sp>
      <p:sp>
        <p:nvSpPr>
          <p:cNvPr id="7" name="Text Placeholder 6">
            <a:extLst>
              <a:ext uri="{FF2B5EF4-FFF2-40B4-BE49-F238E27FC236}">
                <a16:creationId xmlns:a16="http://schemas.microsoft.com/office/drawing/2014/main" id="{2C3840A8-A52E-4C95-85B0-7B49ADF21FE1}"/>
              </a:ext>
            </a:extLst>
          </p:cNvPr>
          <p:cNvSpPr>
            <a:spLocks noGrp="1"/>
          </p:cNvSpPr>
          <p:nvPr>
            <p:ph type="body" sz="quarter" idx="20"/>
          </p:nvPr>
        </p:nvSpPr>
        <p:spPr/>
        <p:txBody>
          <a:bodyPr>
            <a:normAutofit/>
          </a:bodyPr>
          <a:lstStyle/>
          <a:p>
            <a:r>
              <a:rPr lang="en-GB" dirty="0"/>
              <a:t>Place holder for action</a:t>
            </a:r>
          </a:p>
        </p:txBody>
      </p:sp>
      <p:sp>
        <p:nvSpPr>
          <p:cNvPr id="8" name="Text Placeholder 7">
            <a:extLst>
              <a:ext uri="{FF2B5EF4-FFF2-40B4-BE49-F238E27FC236}">
                <a16:creationId xmlns:a16="http://schemas.microsoft.com/office/drawing/2014/main" id="{0B2D0576-4925-4197-95EC-B0289D0113B4}"/>
              </a:ext>
            </a:extLst>
          </p:cNvPr>
          <p:cNvSpPr>
            <a:spLocks noGrp="1"/>
          </p:cNvSpPr>
          <p:nvPr>
            <p:ph type="body" sz="quarter" idx="21"/>
          </p:nvPr>
        </p:nvSpPr>
        <p:spPr/>
        <p:txBody>
          <a:bodyPr/>
          <a:lstStyle/>
          <a:p>
            <a:r>
              <a:rPr lang="en-GB" dirty="0"/>
              <a:t>Place holder for action</a:t>
            </a:r>
          </a:p>
        </p:txBody>
      </p:sp>
      <p:sp>
        <p:nvSpPr>
          <p:cNvPr id="9" name="Text Placeholder 8">
            <a:extLst>
              <a:ext uri="{FF2B5EF4-FFF2-40B4-BE49-F238E27FC236}">
                <a16:creationId xmlns:a16="http://schemas.microsoft.com/office/drawing/2014/main" id="{4514175B-CF59-4E8D-8714-1F88B324EC30}"/>
              </a:ext>
            </a:extLst>
          </p:cNvPr>
          <p:cNvSpPr>
            <a:spLocks noGrp="1"/>
          </p:cNvSpPr>
          <p:nvPr>
            <p:ph type="body" sz="quarter" idx="23"/>
          </p:nvPr>
        </p:nvSpPr>
        <p:spPr/>
        <p:txBody>
          <a:bodyPr/>
          <a:lstStyle/>
          <a:p>
            <a:r>
              <a:rPr lang="en-GB" dirty="0">
                <a:highlight>
                  <a:srgbClr val="FFFF00"/>
                </a:highlight>
              </a:rPr>
              <a:t>TITLE</a:t>
            </a:r>
          </a:p>
          <a:p>
            <a:endParaRPr lang="en-GB" dirty="0"/>
          </a:p>
        </p:txBody>
      </p:sp>
      <p:sp>
        <p:nvSpPr>
          <p:cNvPr id="10" name="Text Placeholder 9">
            <a:extLst>
              <a:ext uri="{FF2B5EF4-FFF2-40B4-BE49-F238E27FC236}">
                <a16:creationId xmlns:a16="http://schemas.microsoft.com/office/drawing/2014/main" id="{8B490F91-AA08-483A-993A-D6B4FB60B39D}"/>
              </a:ext>
            </a:extLst>
          </p:cNvPr>
          <p:cNvSpPr>
            <a:spLocks noGrp="1"/>
          </p:cNvSpPr>
          <p:nvPr>
            <p:ph type="body" sz="quarter" idx="24"/>
          </p:nvPr>
        </p:nvSpPr>
        <p:spPr/>
        <p:txBody>
          <a:bodyPr/>
          <a:lstStyle/>
          <a:p>
            <a:r>
              <a:rPr lang="en-GB" dirty="0">
                <a:highlight>
                  <a:srgbClr val="FFFF00"/>
                </a:highlight>
              </a:rPr>
              <a:t>TITLE</a:t>
            </a:r>
          </a:p>
        </p:txBody>
      </p:sp>
      <p:sp>
        <p:nvSpPr>
          <p:cNvPr id="11" name="Text Placeholder 10">
            <a:extLst>
              <a:ext uri="{FF2B5EF4-FFF2-40B4-BE49-F238E27FC236}">
                <a16:creationId xmlns:a16="http://schemas.microsoft.com/office/drawing/2014/main" id="{3524E21E-1441-491D-8477-789B0AEF53AE}"/>
              </a:ext>
            </a:extLst>
          </p:cNvPr>
          <p:cNvSpPr>
            <a:spLocks noGrp="1"/>
          </p:cNvSpPr>
          <p:nvPr>
            <p:ph type="body" sz="quarter" idx="25"/>
          </p:nvPr>
        </p:nvSpPr>
        <p:spPr/>
        <p:txBody>
          <a:bodyPr>
            <a:normAutofit/>
          </a:bodyPr>
          <a:lstStyle/>
          <a:p>
            <a:r>
              <a:rPr lang="en-GB" dirty="0">
                <a:highlight>
                  <a:srgbClr val="FFFF00"/>
                </a:highlight>
              </a:rPr>
              <a:t>TITLE</a:t>
            </a:r>
          </a:p>
          <a:p>
            <a:endParaRPr lang="en-GB" dirty="0"/>
          </a:p>
        </p:txBody>
      </p:sp>
      <p:sp>
        <p:nvSpPr>
          <p:cNvPr id="12" name="Text Placeholder 11">
            <a:extLst>
              <a:ext uri="{FF2B5EF4-FFF2-40B4-BE49-F238E27FC236}">
                <a16:creationId xmlns:a16="http://schemas.microsoft.com/office/drawing/2014/main" id="{A87483F5-707F-45FB-A5AE-EDA15940D8B4}"/>
              </a:ext>
            </a:extLst>
          </p:cNvPr>
          <p:cNvSpPr>
            <a:spLocks noGrp="1"/>
          </p:cNvSpPr>
          <p:nvPr>
            <p:ph type="body" sz="quarter" idx="26"/>
          </p:nvPr>
        </p:nvSpPr>
        <p:spPr/>
        <p:txBody>
          <a:bodyPr/>
          <a:lstStyle/>
          <a:p>
            <a:r>
              <a:rPr lang="en-GB" dirty="0">
                <a:highlight>
                  <a:srgbClr val="FFFF00"/>
                </a:highlight>
              </a:rPr>
              <a:t>TITLE</a:t>
            </a:r>
          </a:p>
        </p:txBody>
      </p:sp>
      <p:sp>
        <p:nvSpPr>
          <p:cNvPr id="13" name="Text Placeholder 12">
            <a:extLst>
              <a:ext uri="{FF2B5EF4-FFF2-40B4-BE49-F238E27FC236}">
                <a16:creationId xmlns:a16="http://schemas.microsoft.com/office/drawing/2014/main" id="{04DED350-F98B-48BC-BD7C-0427BD0D93BC}"/>
              </a:ext>
            </a:extLst>
          </p:cNvPr>
          <p:cNvSpPr>
            <a:spLocks noGrp="1"/>
          </p:cNvSpPr>
          <p:nvPr>
            <p:ph type="body" sz="quarter" idx="27"/>
          </p:nvPr>
        </p:nvSpPr>
        <p:spPr/>
        <p:txBody>
          <a:bodyPr/>
          <a:lstStyle/>
          <a:p>
            <a:r>
              <a:rPr lang="en-GB" dirty="0">
                <a:highlight>
                  <a:srgbClr val="FFFF00"/>
                </a:highlight>
              </a:rPr>
              <a:t>TITLE</a:t>
            </a:r>
          </a:p>
        </p:txBody>
      </p:sp>
      <p:sp>
        <p:nvSpPr>
          <p:cNvPr id="14" name="Text Placeholder 13">
            <a:extLst>
              <a:ext uri="{FF2B5EF4-FFF2-40B4-BE49-F238E27FC236}">
                <a16:creationId xmlns:a16="http://schemas.microsoft.com/office/drawing/2014/main" id="{38C5DE1C-1C05-4590-9C33-B815F4134E1D}"/>
              </a:ext>
            </a:extLst>
          </p:cNvPr>
          <p:cNvSpPr>
            <a:spLocks noGrp="1"/>
          </p:cNvSpPr>
          <p:nvPr>
            <p:ph type="body" sz="quarter" idx="28"/>
          </p:nvPr>
        </p:nvSpPr>
        <p:spPr/>
        <p:txBody>
          <a:bodyPr/>
          <a:lstStyle/>
          <a:p>
            <a:r>
              <a:rPr lang="en-GB" dirty="0">
                <a:highlight>
                  <a:srgbClr val="FFFF00"/>
                </a:highlight>
              </a:rPr>
              <a:t>TITLE</a:t>
            </a:r>
          </a:p>
        </p:txBody>
      </p:sp>
    </p:spTree>
    <p:extLst>
      <p:ext uri="{BB962C8B-B14F-4D97-AF65-F5344CB8AC3E}">
        <p14:creationId xmlns:p14="http://schemas.microsoft.com/office/powerpoint/2010/main" val="203511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355BA-26E2-D4FB-7C1F-C4FC97A355CA}"/>
              </a:ext>
            </a:extLst>
          </p:cNvPr>
          <p:cNvSpPr>
            <a:spLocks noGrp="1"/>
          </p:cNvSpPr>
          <p:nvPr>
            <p:ph type="body" sz="quarter" idx="10"/>
          </p:nvPr>
        </p:nvSpPr>
        <p:spPr/>
        <p:txBody>
          <a:bodyPr/>
          <a:lstStyle/>
          <a:p>
            <a:r>
              <a:rPr lang="en-GB" dirty="0"/>
              <a:t>APPENDICES</a:t>
            </a:r>
          </a:p>
        </p:txBody>
      </p:sp>
      <p:sp>
        <p:nvSpPr>
          <p:cNvPr id="2" name="Text Placeholder 1">
            <a:extLst>
              <a:ext uri="{FF2B5EF4-FFF2-40B4-BE49-F238E27FC236}">
                <a16:creationId xmlns:a16="http://schemas.microsoft.com/office/drawing/2014/main" id="{2FDDEFAB-C6CD-66AF-DD83-4996CF7B64DF}"/>
              </a:ext>
            </a:extLst>
          </p:cNvPr>
          <p:cNvSpPr>
            <a:spLocks noGrp="1"/>
          </p:cNvSpPr>
          <p:nvPr>
            <p:ph type="body" sz="quarter" idx="11"/>
          </p:nvPr>
        </p:nvSpPr>
        <p:spPr/>
        <p:txBody>
          <a:bodyPr/>
          <a:lstStyle/>
          <a:p>
            <a:r>
              <a:rPr lang="en-GB" dirty="0"/>
              <a:t>10</a:t>
            </a:r>
          </a:p>
        </p:txBody>
      </p:sp>
      <p:sp>
        <p:nvSpPr>
          <p:cNvPr id="5" name="Text Placeholder 4">
            <a:extLst>
              <a:ext uri="{FF2B5EF4-FFF2-40B4-BE49-F238E27FC236}">
                <a16:creationId xmlns:a16="http://schemas.microsoft.com/office/drawing/2014/main" id="{6113AAC5-4232-A1E5-4163-887FD793998F}"/>
              </a:ext>
            </a:extLst>
          </p:cNvPr>
          <p:cNvSpPr>
            <a:spLocks noGrp="1"/>
          </p:cNvSpPr>
          <p:nvPr>
            <p:ph type="body" sz="quarter" idx="14"/>
          </p:nvPr>
        </p:nvSpPr>
        <p:spPr/>
        <p:txBody>
          <a:bodyPr/>
          <a:lstStyle/>
          <a:p>
            <a:r>
              <a:rPr lang="en-GB" dirty="0"/>
              <a:t>ADDITIONAL INFORMATION</a:t>
            </a:r>
          </a:p>
        </p:txBody>
      </p:sp>
    </p:spTree>
    <p:extLst>
      <p:ext uri="{BB962C8B-B14F-4D97-AF65-F5344CB8AC3E}">
        <p14:creationId xmlns:p14="http://schemas.microsoft.com/office/powerpoint/2010/main" val="166049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7E31ED-CCCF-49F0-A917-F4F7866CCFCA}"/>
              </a:ext>
            </a:extLst>
          </p:cNvPr>
          <p:cNvSpPr>
            <a:spLocks noGrp="1"/>
          </p:cNvSpPr>
          <p:nvPr>
            <p:ph type="body" sz="quarter" idx="13"/>
          </p:nvPr>
        </p:nvSpPr>
        <p:spPr/>
        <p:txBody>
          <a:bodyPr/>
          <a:lstStyle/>
          <a:p>
            <a:r>
              <a:rPr lang="en-GB" dirty="0"/>
              <a:t>Appendix 1</a:t>
            </a:r>
          </a:p>
        </p:txBody>
      </p:sp>
      <p:sp>
        <p:nvSpPr>
          <p:cNvPr id="4" name="Text Placeholder 3">
            <a:extLst>
              <a:ext uri="{FF2B5EF4-FFF2-40B4-BE49-F238E27FC236}">
                <a16:creationId xmlns:a16="http://schemas.microsoft.com/office/drawing/2014/main" id="{6CE6FDAD-6260-43B0-BDF7-68AB864B6B37}"/>
              </a:ext>
            </a:extLst>
          </p:cNvPr>
          <p:cNvSpPr>
            <a:spLocks noGrp="1"/>
          </p:cNvSpPr>
          <p:nvPr>
            <p:ph type="body" sz="quarter" idx="23"/>
          </p:nvPr>
        </p:nvSpPr>
        <p:spPr/>
        <p:txBody>
          <a:bodyPr/>
          <a:lstStyle/>
          <a:p>
            <a:r>
              <a:rPr lang="en-GB" dirty="0"/>
              <a:t>External validation and disclosure</a:t>
            </a:r>
          </a:p>
        </p:txBody>
      </p:sp>
      <p:pic>
        <p:nvPicPr>
          <p:cNvPr id="5" name="Object 9" descr="preencoded.png">
            <a:extLst>
              <a:ext uri="{FF2B5EF4-FFF2-40B4-BE49-F238E27FC236}">
                <a16:creationId xmlns:a16="http://schemas.microsoft.com/office/drawing/2014/main" id="{53BA3FAF-9DCB-4A6D-81A7-0EAC66CE9667}"/>
              </a:ext>
            </a:extLst>
          </p:cNvPr>
          <p:cNvPicPr>
            <a:picLocks noChangeAspect="1"/>
          </p:cNvPicPr>
          <p:nvPr/>
        </p:nvPicPr>
        <p:blipFill>
          <a:blip r:embed="rId2"/>
          <a:stretch>
            <a:fillRect/>
          </a:stretch>
        </p:blipFill>
        <p:spPr>
          <a:xfrm>
            <a:off x="700080" y="3458031"/>
            <a:ext cx="5593572" cy="2711170"/>
          </a:xfrm>
          <a:prstGeom prst="rect">
            <a:avLst/>
          </a:prstGeom>
        </p:spPr>
      </p:pic>
      <p:sp>
        <p:nvSpPr>
          <p:cNvPr id="6" name="Object 11">
            <a:extLst>
              <a:ext uri="{FF2B5EF4-FFF2-40B4-BE49-F238E27FC236}">
                <a16:creationId xmlns:a16="http://schemas.microsoft.com/office/drawing/2014/main" id="{A42B2BFD-70B1-48A3-860C-AF9A0E33BB2F}"/>
              </a:ext>
            </a:extLst>
          </p:cNvPr>
          <p:cNvSpPr txBox="1"/>
          <p:nvPr/>
        </p:nvSpPr>
        <p:spPr>
          <a:xfrm>
            <a:off x="644780" y="2643956"/>
            <a:ext cx="9723120" cy="814075"/>
          </a:xfrm>
          <a:prstGeom prst="rect">
            <a:avLst/>
          </a:prstGeom>
          <a:noFill/>
        </p:spPr>
        <p:txBody>
          <a:bodyPr wrap="square" rtlCol="0" anchor="ctr"/>
          <a:lstStyle/>
          <a:p>
            <a:pPr algn="just" defTabSz="161203">
              <a:lnSpc>
                <a:spcPct val="110000"/>
              </a:lnSpc>
            </a:pPr>
            <a:r>
              <a:rPr lang="en-US" sz="1200" dirty="0">
                <a:solidFill>
                  <a:srgbClr val="404040"/>
                </a:solidFill>
                <a:latin typeface="+mj-lt"/>
                <a:ea typeface="Roboto" pitchFamily="34" charset="-122"/>
                <a:cs typeface="Roboto" pitchFamily="34" charset="-120"/>
              </a:rPr>
              <a:t>TCFD is mandatory disclosure recommendation for those in scope. The below table summarises the 11 recommended disclosures from the Task Force on Climate-related Financial Disclosure (TCFD) across its four key elements (Governance, Strategy, Risk Management and Metrics + Targets). These below 11 disclosures would be expected in your Annual Report.</a:t>
            </a:r>
            <a:endParaRPr lang="en-US" sz="1200" dirty="0">
              <a:solidFill>
                <a:prstClr val="black"/>
              </a:solidFill>
              <a:latin typeface="+mj-lt"/>
            </a:endParaRPr>
          </a:p>
        </p:txBody>
      </p:sp>
      <p:sp>
        <p:nvSpPr>
          <p:cNvPr id="8" name="Object 15">
            <a:extLst>
              <a:ext uri="{FF2B5EF4-FFF2-40B4-BE49-F238E27FC236}">
                <a16:creationId xmlns:a16="http://schemas.microsoft.com/office/drawing/2014/main" id="{BDE51F4B-0CC4-4A18-AE96-D9538F8E32F7}"/>
              </a:ext>
            </a:extLst>
          </p:cNvPr>
          <p:cNvSpPr txBox="1"/>
          <p:nvPr/>
        </p:nvSpPr>
        <p:spPr>
          <a:xfrm>
            <a:off x="609600" y="2396863"/>
            <a:ext cx="2659207" cy="322432"/>
          </a:xfrm>
          <a:prstGeom prst="rect">
            <a:avLst/>
          </a:prstGeom>
          <a:noFill/>
        </p:spPr>
        <p:txBody>
          <a:bodyPr wrap="square" rtlCol="0" anchor="ctr"/>
          <a:lstStyle/>
          <a:p>
            <a:pPr defTabSz="176024"/>
            <a:r>
              <a:rPr lang="en-US" sz="1600" b="1" dirty="0">
                <a:solidFill>
                  <a:srgbClr val="333333"/>
                </a:solidFill>
                <a:latin typeface="Roboto" pitchFamily="34" charset="0"/>
                <a:ea typeface="Roboto" pitchFamily="34" charset="-122"/>
                <a:cs typeface="Roboto" pitchFamily="34" charset="-120"/>
              </a:rPr>
              <a:t>TCFD</a:t>
            </a:r>
            <a:endParaRPr lang="en-US" sz="1600" dirty="0">
              <a:solidFill>
                <a:prstClr val="black"/>
              </a:solidFill>
              <a:latin typeface="Arial"/>
            </a:endParaRPr>
          </a:p>
        </p:txBody>
      </p:sp>
      <p:sp>
        <p:nvSpPr>
          <p:cNvPr id="13" name="TextBox 12">
            <a:extLst>
              <a:ext uri="{FF2B5EF4-FFF2-40B4-BE49-F238E27FC236}">
                <a16:creationId xmlns:a16="http://schemas.microsoft.com/office/drawing/2014/main" id="{86318FDE-AEA7-DE0A-155C-E9B589D034B7}"/>
              </a:ext>
            </a:extLst>
          </p:cNvPr>
          <p:cNvSpPr txBox="1"/>
          <p:nvPr/>
        </p:nvSpPr>
        <p:spPr>
          <a:xfrm>
            <a:off x="6348952" y="3439630"/>
            <a:ext cx="3983768" cy="2722925"/>
          </a:xfrm>
          <a:prstGeom prst="rect">
            <a:avLst/>
          </a:prstGeom>
          <a:noFill/>
        </p:spPr>
        <p:txBody>
          <a:bodyPr wrap="square">
            <a:spAutoFit/>
          </a:bodyPr>
          <a:lstStyle/>
          <a:p>
            <a:pPr marL="0" marR="0" lvl="0" indent="0" algn="l" defTabSz="188915" rtl="0" eaLnBrk="1" fontAlgn="auto" latinLnBrk="0" hangingPunct="1">
              <a:lnSpc>
                <a:spcPct val="11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new requirement will apply to:</a:t>
            </a:r>
          </a:p>
          <a:p>
            <a:pPr marL="171450" marR="0" lvl="0" indent="-171450" algn="l" defTabSz="18891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UK companies that are currently required to produce a non-financial information statement, being UK companies that have more than 500 employees and have either transferable securities admitted to trading on a UK regulated market (such as the LSE's main market), or are banking companies or insurance companies;</a:t>
            </a:r>
          </a:p>
          <a:p>
            <a:pPr marL="171450" marR="0" lvl="0" indent="-171450" algn="l" defTabSz="18891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UK AIM companies with more than 500 employees;</a:t>
            </a:r>
          </a:p>
          <a:p>
            <a:pPr marL="171450" marR="0" lvl="0" indent="-171450" algn="l" defTabSz="18891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UK companies which are not included in the categories above and have more than 500 employees and a turnover of more than £500m; and</a:t>
            </a:r>
          </a:p>
          <a:p>
            <a:pPr marL="171450" marR="0" lvl="0" indent="-171450" algn="l" defTabSz="188915"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LLPs which have more than 500 employees and a turnover of more than £500m.</a:t>
            </a:r>
          </a:p>
        </p:txBody>
      </p:sp>
    </p:spTree>
    <p:extLst>
      <p:ext uri="{BB962C8B-B14F-4D97-AF65-F5344CB8AC3E}">
        <p14:creationId xmlns:p14="http://schemas.microsoft.com/office/powerpoint/2010/main" val="1634653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7E31ED-CCCF-49F0-A917-F4F7866CCFCA}"/>
              </a:ext>
            </a:extLst>
          </p:cNvPr>
          <p:cNvSpPr>
            <a:spLocks noGrp="1"/>
          </p:cNvSpPr>
          <p:nvPr>
            <p:ph type="body" sz="quarter" idx="13"/>
          </p:nvPr>
        </p:nvSpPr>
        <p:spPr/>
        <p:txBody>
          <a:bodyPr/>
          <a:lstStyle/>
          <a:p>
            <a:r>
              <a:rPr lang="en-GB" dirty="0"/>
              <a:t>Appendix 2</a:t>
            </a:r>
          </a:p>
        </p:txBody>
      </p:sp>
      <p:sp>
        <p:nvSpPr>
          <p:cNvPr id="4" name="Text Placeholder 3">
            <a:extLst>
              <a:ext uri="{FF2B5EF4-FFF2-40B4-BE49-F238E27FC236}">
                <a16:creationId xmlns:a16="http://schemas.microsoft.com/office/drawing/2014/main" id="{6CE6FDAD-6260-43B0-BDF7-68AB864B6B37}"/>
              </a:ext>
            </a:extLst>
          </p:cNvPr>
          <p:cNvSpPr>
            <a:spLocks noGrp="1"/>
          </p:cNvSpPr>
          <p:nvPr>
            <p:ph type="body" sz="quarter" idx="23"/>
          </p:nvPr>
        </p:nvSpPr>
        <p:spPr/>
        <p:txBody>
          <a:bodyPr/>
          <a:lstStyle/>
          <a:p>
            <a:r>
              <a:rPr lang="en-GB" dirty="0"/>
              <a:t>External validation and disclosure</a:t>
            </a:r>
          </a:p>
        </p:txBody>
      </p:sp>
      <p:pic>
        <p:nvPicPr>
          <p:cNvPr id="7" name="Picture 6">
            <a:extLst>
              <a:ext uri="{FF2B5EF4-FFF2-40B4-BE49-F238E27FC236}">
                <a16:creationId xmlns:a16="http://schemas.microsoft.com/office/drawing/2014/main" id="{E2BF9148-901A-4B38-901F-A42B29563DAD}"/>
              </a:ext>
            </a:extLst>
          </p:cNvPr>
          <p:cNvPicPr>
            <a:picLocks noChangeAspect="1"/>
          </p:cNvPicPr>
          <p:nvPr/>
        </p:nvPicPr>
        <p:blipFill rotWithShape="1">
          <a:blip r:embed="rId2"/>
          <a:srcRect l="73886" t="30822" r="3572" b="19095"/>
          <a:stretch/>
        </p:blipFill>
        <p:spPr>
          <a:xfrm>
            <a:off x="5471160" y="2756892"/>
            <a:ext cx="5131567" cy="2263353"/>
          </a:xfrm>
          <a:prstGeom prst="rect">
            <a:avLst/>
          </a:prstGeom>
        </p:spPr>
      </p:pic>
      <p:pic>
        <p:nvPicPr>
          <p:cNvPr id="9" name="Picture 2" descr="How to disclose as a company - CDP">
            <a:extLst>
              <a:ext uri="{FF2B5EF4-FFF2-40B4-BE49-F238E27FC236}">
                <a16:creationId xmlns:a16="http://schemas.microsoft.com/office/drawing/2014/main" id="{3C08A631-7C9E-4A27-9EB1-6D883E9DC3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743538"/>
            <a:ext cx="4736307" cy="27470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AE0A129-6257-48BC-A8E1-ADA98D7D2181}"/>
              </a:ext>
            </a:extLst>
          </p:cNvPr>
          <p:cNvPicPr>
            <a:picLocks noChangeAspect="1"/>
          </p:cNvPicPr>
          <p:nvPr/>
        </p:nvPicPr>
        <p:blipFill rotWithShape="1">
          <a:blip r:embed="rId4"/>
          <a:srcRect l="73543" t="52042" r="8996" b="16935"/>
          <a:stretch/>
        </p:blipFill>
        <p:spPr>
          <a:xfrm>
            <a:off x="722438" y="5525785"/>
            <a:ext cx="4510628" cy="1590952"/>
          </a:xfrm>
          <a:prstGeom prst="rect">
            <a:avLst/>
          </a:prstGeom>
        </p:spPr>
      </p:pic>
      <p:sp>
        <p:nvSpPr>
          <p:cNvPr id="11" name="Object 15">
            <a:extLst>
              <a:ext uri="{FF2B5EF4-FFF2-40B4-BE49-F238E27FC236}">
                <a16:creationId xmlns:a16="http://schemas.microsoft.com/office/drawing/2014/main" id="{3D89C1B3-D4F4-4D74-99BD-CA2666BB1C93}"/>
              </a:ext>
            </a:extLst>
          </p:cNvPr>
          <p:cNvSpPr txBox="1"/>
          <p:nvPr/>
        </p:nvSpPr>
        <p:spPr>
          <a:xfrm>
            <a:off x="609600" y="2313695"/>
            <a:ext cx="3499133" cy="322432"/>
          </a:xfrm>
          <a:prstGeom prst="rect">
            <a:avLst/>
          </a:prstGeom>
          <a:noFill/>
        </p:spPr>
        <p:txBody>
          <a:bodyPr wrap="square" rtlCol="0" anchor="ctr"/>
          <a:lstStyle/>
          <a:p>
            <a:pPr defTabSz="176024"/>
            <a:r>
              <a:rPr lang="en-US" sz="1516" b="1" dirty="0">
                <a:solidFill>
                  <a:srgbClr val="333333"/>
                </a:solidFill>
                <a:latin typeface="Roboto" pitchFamily="34" charset="0"/>
                <a:ea typeface="Roboto" pitchFamily="34" charset="-122"/>
                <a:cs typeface="Roboto" pitchFamily="34" charset="-120"/>
              </a:rPr>
              <a:t>CARBON DISCLOSURE PROJECT</a:t>
            </a:r>
            <a:endParaRPr lang="en-US" sz="232" dirty="0">
              <a:solidFill>
                <a:prstClr val="black"/>
              </a:solidFill>
              <a:latin typeface="Arial"/>
            </a:endParaRPr>
          </a:p>
        </p:txBody>
      </p:sp>
      <p:sp>
        <p:nvSpPr>
          <p:cNvPr id="12" name="Object 15">
            <a:extLst>
              <a:ext uri="{FF2B5EF4-FFF2-40B4-BE49-F238E27FC236}">
                <a16:creationId xmlns:a16="http://schemas.microsoft.com/office/drawing/2014/main" id="{2AC2D42F-2EE9-4CC2-8B03-287C697A93B1}"/>
              </a:ext>
            </a:extLst>
          </p:cNvPr>
          <p:cNvSpPr txBox="1"/>
          <p:nvPr/>
        </p:nvSpPr>
        <p:spPr>
          <a:xfrm>
            <a:off x="5471160" y="2279564"/>
            <a:ext cx="3499133" cy="322432"/>
          </a:xfrm>
          <a:prstGeom prst="rect">
            <a:avLst/>
          </a:prstGeom>
          <a:noFill/>
        </p:spPr>
        <p:txBody>
          <a:bodyPr wrap="square" rtlCol="0" anchor="ctr"/>
          <a:lstStyle/>
          <a:p>
            <a:pPr defTabSz="176024"/>
            <a:r>
              <a:rPr lang="en-US" sz="1516" b="1" dirty="0">
                <a:solidFill>
                  <a:srgbClr val="333333"/>
                </a:solidFill>
                <a:latin typeface="Roboto" pitchFamily="34" charset="0"/>
                <a:ea typeface="Roboto" pitchFamily="34" charset="-122"/>
                <a:cs typeface="Roboto" pitchFamily="34" charset="-120"/>
              </a:rPr>
              <a:t>SCIENCE BASED TARGET INITIATIVE</a:t>
            </a:r>
            <a:endParaRPr lang="en-US" sz="232" dirty="0">
              <a:solidFill>
                <a:prstClr val="black"/>
              </a:solidFill>
              <a:latin typeface="Arial"/>
            </a:endParaRPr>
          </a:p>
        </p:txBody>
      </p:sp>
    </p:spTree>
    <p:extLst>
      <p:ext uri="{BB962C8B-B14F-4D97-AF65-F5344CB8AC3E}">
        <p14:creationId xmlns:p14="http://schemas.microsoft.com/office/powerpoint/2010/main" val="425028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txBox="1"/>
          <p:nvPr/>
        </p:nvSpPr>
        <p:spPr>
          <a:xfrm>
            <a:off x="3568836" y="1524339"/>
            <a:ext cx="6616124" cy="4414345"/>
          </a:xfrm>
          <a:prstGeom prst="rect">
            <a:avLst/>
          </a:prstGeom>
          <a:noFill/>
        </p:spPr>
        <p:txBody>
          <a:bodyPr wrap="square" rtlCol="0" anchor="t" anchorCtr="0"/>
          <a:lstStyle/>
          <a:p>
            <a:pPr marL="171450" indent="-171450">
              <a:buFont typeface="Arial" panose="020B0604020202020204" pitchFamily="34" charset="0"/>
              <a:buChar char="•"/>
            </a:pPr>
            <a:r>
              <a:rPr lang="en-US" sz="1400" dirty="0">
                <a:solidFill>
                  <a:srgbClr val="404040"/>
                </a:solidFill>
                <a:latin typeface="Calibri" panose="020F0502020204030204" pitchFamily="34" charset="0"/>
                <a:ea typeface="Roboto" pitchFamily="34" charset="-122"/>
                <a:cs typeface="Calibri" panose="020F0502020204030204" pitchFamily="34" charset="0"/>
              </a:rPr>
              <a:t>Climate change is arguably the greatest environmental challenge facing the world, with many countries now experiencing unprecedented and increasingly frequent extremes of weather. </a:t>
            </a:r>
            <a:br>
              <a:rPr lang="en-US" sz="1400" dirty="0">
                <a:solidFill>
                  <a:srgbClr val="404040"/>
                </a:solidFill>
                <a:latin typeface="Calibri" panose="020F0502020204030204" pitchFamily="34" charset="0"/>
                <a:ea typeface="Roboto" pitchFamily="34" charset="-122"/>
                <a:cs typeface="Calibri" panose="020F0502020204030204" pitchFamily="34" charset="0"/>
              </a:rPr>
            </a:br>
            <a:endParaRPr lang="en-US" sz="1400" dirty="0">
              <a:solidFill>
                <a:srgbClr val="404040"/>
              </a:solidFill>
              <a:latin typeface="Calibri" panose="020F0502020204030204" pitchFamily="34" charset="0"/>
              <a:ea typeface="Roboto" pitchFamily="34" charset="-122"/>
              <a:cs typeface="Calibri" panose="020F0502020204030204" pitchFamily="34" charset="0"/>
            </a:endParaRPr>
          </a:p>
          <a:p>
            <a:pPr marL="171450" indent="-171450">
              <a:buFont typeface="Arial" panose="020B0604020202020204" pitchFamily="34" charset="0"/>
              <a:buChar char="•"/>
            </a:pPr>
            <a:r>
              <a:rPr lang="en-US" sz="1400" dirty="0">
                <a:solidFill>
                  <a:srgbClr val="404040"/>
                </a:solidFill>
                <a:latin typeface="Calibri" panose="020F0502020204030204" pitchFamily="34" charset="0"/>
                <a:ea typeface="Roboto" pitchFamily="34" charset="-122"/>
                <a:cs typeface="Calibri" panose="020F0502020204030204" pitchFamily="34" charset="0"/>
              </a:rPr>
              <a:t>International action on this issue has been slow to take off, but progress is now being made in decarbonising the global economy as well as in adapting to a changing climate.</a:t>
            </a:r>
            <a:br>
              <a:rPr lang="en-US" sz="1400" dirty="0">
                <a:solidFill>
                  <a:srgbClr val="404040"/>
                </a:solidFill>
                <a:latin typeface="Calibri" panose="020F0502020204030204" pitchFamily="34" charset="0"/>
                <a:ea typeface="Roboto" pitchFamily="34" charset="-122"/>
                <a:cs typeface="Calibri" panose="020F0502020204030204" pitchFamily="34" charset="0"/>
              </a:rPr>
            </a:br>
            <a:r>
              <a:rPr lang="en-US" sz="1400" dirty="0">
                <a:solidFill>
                  <a:srgbClr val="404040"/>
                </a:solidFill>
                <a:latin typeface="Calibri" panose="020F0502020204030204" pitchFamily="34" charset="0"/>
                <a:ea typeface="Roboto" pitchFamily="34" charset="-122"/>
                <a:cs typeface="Calibri" panose="020F0502020204030204" pitchFamily="34" charset="0"/>
              </a:rPr>
              <a:t>
After a few false starts, the comprehensive international Paris Agreement on climate change was approved in 2015, aiming to limit GHG emissions “as soon as possible” and keeping global temperature increase “well below” 2°C. The Paris Agreement also recognised the importance of “safeguarding food security and ending hunger, and the particular vulnerabilities of food production systems to the adverse impacts of climate change”.</a:t>
            </a:r>
            <a:br>
              <a:rPr lang="en-US" sz="1400" dirty="0">
                <a:solidFill>
                  <a:srgbClr val="404040"/>
                </a:solidFill>
                <a:latin typeface="Calibri" panose="020F0502020204030204" pitchFamily="34" charset="0"/>
                <a:ea typeface="Roboto" pitchFamily="34" charset="-122"/>
                <a:cs typeface="Calibri" panose="020F0502020204030204" pitchFamily="34" charset="0"/>
              </a:rPr>
            </a:br>
            <a:r>
              <a:rPr lang="en-US" sz="1400" dirty="0">
                <a:solidFill>
                  <a:srgbClr val="404040"/>
                </a:solidFill>
                <a:latin typeface="Calibri" panose="020F0502020204030204" pitchFamily="34" charset="0"/>
                <a:ea typeface="Roboto" pitchFamily="34" charset="-122"/>
                <a:cs typeface="Calibri" panose="020F0502020204030204" pitchFamily="34" charset="0"/>
              </a:rPr>
              <a:t>
In 2018, the Intergovernmental Panel on Climate Change issued a scientific report on the potential impacts of global warming and how the rise in global temperature should be limited to 1.5°C. It concluded that the risks and impacts of climate change require a deeper and faster policy response, in terms of technological changes to energy and food production as well as human lifestyle.</a:t>
            </a:r>
            <a:br>
              <a:rPr lang="en-US" sz="1400" dirty="0">
                <a:solidFill>
                  <a:srgbClr val="404040"/>
                </a:solidFill>
                <a:latin typeface="Calibri" panose="020F0502020204030204" pitchFamily="34" charset="0"/>
                <a:ea typeface="Roboto" pitchFamily="34" charset="-122"/>
                <a:cs typeface="Calibri" panose="020F0502020204030204" pitchFamily="34" charset="0"/>
              </a:rPr>
            </a:br>
            <a:r>
              <a:rPr lang="en-US" sz="1400" dirty="0">
                <a:solidFill>
                  <a:srgbClr val="404040"/>
                </a:solidFill>
                <a:latin typeface="Calibri" panose="020F0502020204030204" pitchFamily="34" charset="0"/>
                <a:ea typeface="Roboto" pitchFamily="34" charset="-122"/>
                <a:cs typeface="Calibri" panose="020F0502020204030204" pitchFamily="34" charset="0"/>
              </a:rPr>
              <a:t>
In 2019, Britain became the first major world economy to legislate for net zero emissions, aiming to end the contribution of UK economic production activities to climate change over the next 30 years. Many other countries and trading blocs are expected to follow suit, raising hopes that the worst effects of climate change can be avoided in the near future.</a:t>
            </a:r>
            <a:endParaRPr lang="en-US" sz="1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CC9F906-F62E-4227-BC3C-A0540A8124AE}"/>
              </a:ext>
            </a:extLst>
          </p:cNvPr>
          <p:cNvPicPr>
            <a:picLocks noChangeAspect="1"/>
          </p:cNvPicPr>
          <p:nvPr/>
        </p:nvPicPr>
        <p:blipFill rotWithShape="1">
          <a:blip r:embed="rId3">
            <a:clrChange>
              <a:clrFrom>
                <a:srgbClr val="000000">
                  <a:alpha val="0"/>
                </a:srgbClr>
              </a:clrFrom>
              <a:clrTo>
                <a:srgbClr val="000000">
                  <a:alpha val="0"/>
                </a:srgbClr>
              </a:clrTo>
            </a:clrChange>
          </a:blip>
          <a:srcRect t="4703" r="7921"/>
          <a:stretch/>
        </p:blipFill>
        <p:spPr>
          <a:xfrm>
            <a:off x="9832" y="2821859"/>
            <a:ext cx="3805084" cy="6099195"/>
          </a:xfrm>
          <a:prstGeom prst="rect">
            <a:avLst/>
          </a:prstGeom>
        </p:spPr>
      </p:pic>
      <p:sp>
        <p:nvSpPr>
          <p:cNvPr id="3" name="Text Placeholder 2">
            <a:extLst>
              <a:ext uri="{FF2B5EF4-FFF2-40B4-BE49-F238E27FC236}">
                <a16:creationId xmlns:a16="http://schemas.microsoft.com/office/drawing/2014/main" id="{D1E22F1A-2B1C-1B37-EADE-6ED8944857FF}"/>
              </a:ext>
            </a:extLst>
          </p:cNvPr>
          <p:cNvSpPr>
            <a:spLocks noGrp="1"/>
          </p:cNvSpPr>
          <p:nvPr>
            <p:ph type="body" sz="quarter" idx="13"/>
          </p:nvPr>
        </p:nvSpPr>
        <p:spPr>
          <a:xfrm>
            <a:off x="484346" y="342179"/>
            <a:ext cx="9723120" cy="533400"/>
          </a:xfrm>
        </p:spPr>
        <p:txBody>
          <a:bodyPr/>
          <a:lstStyle/>
          <a:p>
            <a:r>
              <a:rPr lang="en-GB" dirty="0"/>
              <a:t>THE CLIMATE CHALLENGE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93802-0D5D-4031-B880-74E49F9EA2F0}"/>
              </a:ext>
            </a:extLst>
          </p:cNvPr>
          <p:cNvSpPr>
            <a:spLocks noGrp="1"/>
          </p:cNvSpPr>
          <p:nvPr>
            <p:ph type="body" sz="quarter" idx="13"/>
          </p:nvPr>
        </p:nvSpPr>
        <p:spPr>
          <a:xfrm>
            <a:off x="609600" y="990938"/>
            <a:ext cx="9723120" cy="1012345"/>
          </a:xfrm>
        </p:spPr>
        <p:txBody>
          <a:bodyPr/>
          <a:lstStyle/>
          <a:p>
            <a:r>
              <a:rPr lang="en-GB" dirty="0"/>
              <a:t>Net zero: momentum towards our common goal</a:t>
            </a:r>
          </a:p>
          <a:p>
            <a:endParaRPr lang="en-GB" dirty="0"/>
          </a:p>
        </p:txBody>
      </p:sp>
      <p:sp>
        <p:nvSpPr>
          <p:cNvPr id="3" name="Text Placeholder 2">
            <a:extLst>
              <a:ext uri="{FF2B5EF4-FFF2-40B4-BE49-F238E27FC236}">
                <a16:creationId xmlns:a16="http://schemas.microsoft.com/office/drawing/2014/main" id="{D8929D0A-9BA2-982B-B38D-E5B163C257D8}"/>
              </a:ext>
            </a:extLst>
          </p:cNvPr>
          <p:cNvSpPr>
            <a:spLocks noGrp="1"/>
          </p:cNvSpPr>
          <p:nvPr>
            <p:ph type="body" sz="quarter" idx="16"/>
          </p:nvPr>
        </p:nvSpPr>
        <p:spPr/>
        <p:txBody>
          <a:bodyPr/>
          <a:lstStyle/>
          <a:p>
            <a:endParaRPr lang="en-GB"/>
          </a:p>
        </p:txBody>
      </p:sp>
      <p:grpSp>
        <p:nvGrpSpPr>
          <p:cNvPr id="5" name="Group 4">
            <a:extLst>
              <a:ext uri="{FF2B5EF4-FFF2-40B4-BE49-F238E27FC236}">
                <a16:creationId xmlns:a16="http://schemas.microsoft.com/office/drawing/2014/main" id="{33DB750C-3C91-49F1-8595-E6CE9DB6194E}"/>
              </a:ext>
            </a:extLst>
          </p:cNvPr>
          <p:cNvGrpSpPr/>
          <p:nvPr/>
        </p:nvGrpSpPr>
        <p:grpSpPr>
          <a:xfrm>
            <a:off x="-16678" y="2131054"/>
            <a:ext cx="10712261" cy="4882705"/>
            <a:chOff x="-48449" y="2275222"/>
            <a:chExt cx="8632810" cy="4882705"/>
          </a:xfrm>
        </p:grpSpPr>
        <p:cxnSp>
          <p:nvCxnSpPr>
            <p:cNvPr id="6" name="Straight Arrow Connector 5">
              <a:extLst>
                <a:ext uri="{FF2B5EF4-FFF2-40B4-BE49-F238E27FC236}">
                  <a16:creationId xmlns:a16="http://schemas.microsoft.com/office/drawing/2014/main" id="{529CBAE0-6399-44A2-A790-BF3E39E08443}"/>
                </a:ext>
              </a:extLst>
            </p:cNvPr>
            <p:cNvCxnSpPr>
              <a:cxnSpLocks/>
            </p:cNvCxnSpPr>
            <p:nvPr/>
          </p:nvCxnSpPr>
          <p:spPr>
            <a:xfrm>
              <a:off x="-48449" y="4728862"/>
              <a:ext cx="8632810" cy="0"/>
            </a:xfrm>
            <a:prstGeom prst="straightConnector1">
              <a:avLst/>
            </a:prstGeom>
            <a:ln w="50800">
              <a:solidFill>
                <a:srgbClr val="F59C3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51A264F-4FEC-41B3-B6C0-8EC3D93F32FB}"/>
                </a:ext>
              </a:extLst>
            </p:cNvPr>
            <p:cNvGrpSpPr/>
            <p:nvPr/>
          </p:nvGrpSpPr>
          <p:grpSpPr>
            <a:xfrm>
              <a:off x="241117" y="2275222"/>
              <a:ext cx="8066305" cy="4882705"/>
              <a:chOff x="394637" y="1666275"/>
              <a:chExt cx="8066305" cy="4882705"/>
            </a:xfrm>
          </p:grpSpPr>
          <p:grpSp>
            <p:nvGrpSpPr>
              <p:cNvPr id="8" name="Group 7">
                <a:extLst>
                  <a:ext uri="{FF2B5EF4-FFF2-40B4-BE49-F238E27FC236}">
                    <a16:creationId xmlns:a16="http://schemas.microsoft.com/office/drawing/2014/main" id="{ADEF2F16-CEBF-44AF-83AA-1FD34FC80D7A}"/>
                  </a:ext>
                </a:extLst>
              </p:cNvPr>
              <p:cNvGrpSpPr/>
              <p:nvPr/>
            </p:nvGrpSpPr>
            <p:grpSpPr>
              <a:xfrm>
                <a:off x="394637" y="1666275"/>
                <a:ext cx="8066305" cy="4882705"/>
                <a:chOff x="544122" y="1655765"/>
                <a:chExt cx="11166305" cy="4882705"/>
              </a:xfrm>
            </p:grpSpPr>
            <p:pic>
              <p:nvPicPr>
                <p:cNvPr id="11" name="Object 48" descr="preencoded.png">
                  <a:extLst>
                    <a:ext uri="{FF2B5EF4-FFF2-40B4-BE49-F238E27FC236}">
                      <a16:creationId xmlns:a16="http://schemas.microsoft.com/office/drawing/2014/main" id="{54DE7FB5-031F-46F7-A8DE-6B374B4D9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7813" y="1655765"/>
                  <a:ext cx="1489689" cy="1900800"/>
                </a:xfrm>
                <a:prstGeom prst="rect">
                  <a:avLst/>
                </a:prstGeom>
              </p:spPr>
            </p:pic>
            <p:grpSp>
              <p:nvGrpSpPr>
                <p:cNvPr id="12" name="Group 11">
                  <a:extLst>
                    <a:ext uri="{FF2B5EF4-FFF2-40B4-BE49-F238E27FC236}">
                      <a16:creationId xmlns:a16="http://schemas.microsoft.com/office/drawing/2014/main" id="{55A2DDF2-B7B2-4843-8C5D-5D219CC4662A}"/>
                    </a:ext>
                  </a:extLst>
                </p:cNvPr>
                <p:cNvGrpSpPr/>
                <p:nvPr/>
              </p:nvGrpSpPr>
              <p:grpSpPr>
                <a:xfrm>
                  <a:off x="544122" y="1662994"/>
                  <a:ext cx="11060841" cy="4875476"/>
                  <a:chOff x="1244704" y="1446831"/>
                  <a:chExt cx="11176880" cy="4875476"/>
                </a:xfrm>
              </p:grpSpPr>
              <p:pic>
                <p:nvPicPr>
                  <p:cNvPr id="20" name="Object 3" descr="preencoded.png">
                    <a:extLst>
                      <a:ext uri="{FF2B5EF4-FFF2-40B4-BE49-F238E27FC236}">
                        <a16:creationId xmlns:a16="http://schemas.microsoft.com/office/drawing/2014/main" id="{2B5BE478-DC5E-4366-B6F5-83E08EB12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09" y="1446831"/>
                    <a:ext cx="1505316" cy="1900800"/>
                  </a:xfrm>
                  <a:prstGeom prst="rect">
                    <a:avLst/>
                  </a:prstGeom>
                </p:spPr>
              </p:pic>
              <p:pic>
                <p:nvPicPr>
                  <p:cNvPr id="21" name="Object 5" descr="preencoded.png">
                    <a:extLst>
                      <a:ext uri="{FF2B5EF4-FFF2-40B4-BE49-F238E27FC236}">
                        <a16:creationId xmlns:a16="http://schemas.microsoft.com/office/drawing/2014/main" id="{321341B4-2873-4038-BEDF-62DC0B12B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704" y="3720058"/>
                    <a:ext cx="727430" cy="376705"/>
                  </a:xfrm>
                  <a:prstGeom prst="rect">
                    <a:avLst/>
                  </a:prstGeom>
                </p:spPr>
              </p:pic>
              <p:pic>
                <p:nvPicPr>
                  <p:cNvPr id="22" name="Object 6" descr="preencoded.png">
                    <a:extLst>
                      <a:ext uri="{FF2B5EF4-FFF2-40B4-BE49-F238E27FC236}">
                        <a16:creationId xmlns:a16="http://schemas.microsoft.com/office/drawing/2014/main" id="{8E5E2E4F-F9CF-470D-91A9-82B9EBC5D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966" y="3729558"/>
                    <a:ext cx="727430" cy="376705"/>
                  </a:xfrm>
                  <a:prstGeom prst="rect">
                    <a:avLst/>
                  </a:prstGeom>
                </p:spPr>
              </p:pic>
              <p:pic>
                <p:nvPicPr>
                  <p:cNvPr id="23" name="Object 7" descr="preencoded.png">
                    <a:extLst>
                      <a:ext uri="{FF2B5EF4-FFF2-40B4-BE49-F238E27FC236}">
                        <a16:creationId xmlns:a16="http://schemas.microsoft.com/office/drawing/2014/main" id="{9F59A955-CAC9-4F33-8BF6-67285D8A46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469" y="3387238"/>
                    <a:ext cx="129897" cy="318205"/>
                  </a:xfrm>
                  <a:prstGeom prst="rect">
                    <a:avLst/>
                  </a:prstGeom>
                </p:spPr>
              </p:pic>
              <p:pic>
                <p:nvPicPr>
                  <p:cNvPr id="24" name="Object 8" descr="preencoded.png">
                    <a:extLst>
                      <a:ext uri="{FF2B5EF4-FFF2-40B4-BE49-F238E27FC236}">
                        <a16:creationId xmlns:a16="http://schemas.microsoft.com/office/drawing/2014/main" id="{C4F1DED5-CD85-4486-974D-045069069D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8808" y="4421507"/>
                    <a:ext cx="1511733" cy="1900800"/>
                  </a:xfrm>
                  <a:prstGeom prst="rect">
                    <a:avLst/>
                  </a:prstGeom>
                </p:spPr>
              </p:pic>
              <p:pic>
                <p:nvPicPr>
                  <p:cNvPr id="25" name="Object 9" descr="preencoded.png">
                    <a:extLst>
                      <a:ext uri="{FF2B5EF4-FFF2-40B4-BE49-F238E27FC236}">
                        <a16:creationId xmlns:a16="http://schemas.microsoft.com/office/drawing/2014/main" id="{0759E880-6640-4669-8493-55ADFC2CE9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8707" y="1570244"/>
                    <a:ext cx="1266507" cy="740419"/>
                  </a:xfrm>
                  <a:prstGeom prst="rect">
                    <a:avLst/>
                  </a:prstGeom>
                </p:spPr>
              </p:pic>
              <p:pic>
                <p:nvPicPr>
                  <p:cNvPr id="26" name="Object 10" descr="preencoded.png">
                    <a:extLst>
                      <a:ext uri="{FF2B5EF4-FFF2-40B4-BE49-F238E27FC236}">
                        <a16:creationId xmlns:a16="http://schemas.microsoft.com/office/drawing/2014/main" id="{2D755710-4F5F-4354-AC13-153073242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0793" y="4557902"/>
                    <a:ext cx="1294421" cy="756738"/>
                  </a:xfrm>
                  <a:prstGeom prst="rect">
                    <a:avLst/>
                  </a:prstGeom>
                </p:spPr>
              </p:pic>
              <p:pic>
                <p:nvPicPr>
                  <p:cNvPr id="27" name="Object 11" descr="preencoded.png">
                    <a:extLst>
                      <a:ext uri="{FF2B5EF4-FFF2-40B4-BE49-F238E27FC236}">
                        <a16:creationId xmlns:a16="http://schemas.microsoft.com/office/drawing/2014/main" id="{C45EF527-69BD-4B94-BC32-E534F22BAD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5433" y="4108743"/>
                    <a:ext cx="129897" cy="305261"/>
                  </a:xfrm>
                  <a:prstGeom prst="rect">
                    <a:avLst/>
                  </a:prstGeom>
                </p:spPr>
              </p:pic>
              <p:pic>
                <p:nvPicPr>
                  <p:cNvPr id="28" name="Object 12" descr="preencoded.png">
                    <a:extLst>
                      <a:ext uri="{FF2B5EF4-FFF2-40B4-BE49-F238E27FC236}">
                        <a16:creationId xmlns:a16="http://schemas.microsoft.com/office/drawing/2014/main" id="{8932CDEE-6236-4ADB-A537-96739153B5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7975" y="3720058"/>
                    <a:ext cx="727430" cy="376705"/>
                  </a:xfrm>
                  <a:prstGeom prst="rect">
                    <a:avLst/>
                  </a:prstGeom>
                </p:spPr>
              </p:pic>
              <p:pic>
                <p:nvPicPr>
                  <p:cNvPr id="29" name="Object 13" descr="preencoded.png">
                    <a:extLst>
                      <a:ext uri="{FF2B5EF4-FFF2-40B4-BE49-F238E27FC236}">
                        <a16:creationId xmlns:a16="http://schemas.microsoft.com/office/drawing/2014/main" id="{388CFE8D-A206-4427-845C-A6A3D36B15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6515" y="3724073"/>
                    <a:ext cx="727430" cy="376705"/>
                  </a:xfrm>
                  <a:prstGeom prst="rect">
                    <a:avLst/>
                  </a:prstGeom>
                </p:spPr>
              </p:pic>
              <p:pic>
                <p:nvPicPr>
                  <p:cNvPr id="30" name="Object 14" descr="preencoded.png">
                    <a:extLst>
                      <a:ext uri="{FF2B5EF4-FFF2-40B4-BE49-F238E27FC236}">
                        <a16:creationId xmlns:a16="http://schemas.microsoft.com/office/drawing/2014/main" id="{3D2E74DC-8867-4768-8419-EA37C2165C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76740" y="3387238"/>
                    <a:ext cx="129897" cy="318205"/>
                  </a:xfrm>
                  <a:prstGeom prst="rect">
                    <a:avLst/>
                  </a:prstGeom>
                </p:spPr>
              </p:pic>
              <p:pic>
                <p:nvPicPr>
                  <p:cNvPr id="31" name="Object 15" descr="preencoded.png">
                    <a:extLst>
                      <a:ext uri="{FF2B5EF4-FFF2-40B4-BE49-F238E27FC236}">
                        <a16:creationId xmlns:a16="http://schemas.microsoft.com/office/drawing/2014/main" id="{C294F896-E694-402D-80B0-CF212DB2BA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2061" y="4112144"/>
                    <a:ext cx="129897" cy="305261"/>
                  </a:xfrm>
                  <a:prstGeom prst="rect">
                    <a:avLst/>
                  </a:prstGeom>
                </p:spPr>
              </p:pic>
              <p:pic>
                <p:nvPicPr>
                  <p:cNvPr id="32" name="Object 16" descr="preencoded.png">
                    <a:extLst>
                      <a:ext uri="{FF2B5EF4-FFF2-40B4-BE49-F238E27FC236}">
                        <a16:creationId xmlns:a16="http://schemas.microsoft.com/office/drawing/2014/main" id="{6245EA09-42B7-4F37-9E17-9826A34B53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00378" y="3721727"/>
                    <a:ext cx="727430" cy="376705"/>
                  </a:xfrm>
                  <a:prstGeom prst="rect">
                    <a:avLst/>
                  </a:prstGeom>
                </p:spPr>
              </p:pic>
              <p:pic>
                <p:nvPicPr>
                  <p:cNvPr id="33" name="Object 17" descr="preencoded.png">
                    <a:extLst>
                      <a:ext uri="{FF2B5EF4-FFF2-40B4-BE49-F238E27FC236}">
                        <a16:creationId xmlns:a16="http://schemas.microsoft.com/office/drawing/2014/main" id="{52941BA1-7D9D-45C4-9016-A7A842AA5A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01081" y="3728631"/>
                    <a:ext cx="727430" cy="376705"/>
                  </a:xfrm>
                  <a:prstGeom prst="rect">
                    <a:avLst/>
                  </a:prstGeom>
                </p:spPr>
              </p:pic>
              <p:pic>
                <p:nvPicPr>
                  <p:cNvPr id="34" name="Object 18" descr="preencoded.png">
                    <a:extLst>
                      <a:ext uri="{FF2B5EF4-FFF2-40B4-BE49-F238E27FC236}">
                        <a16:creationId xmlns:a16="http://schemas.microsoft.com/office/drawing/2014/main" id="{119963C1-5C6C-4703-A5E9-EC153743A6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99144" y="3388906"/>
                    <a:ext cx="129897" cy="318205"/>
                  </a:xfrm>
                  <a:prstGeom prst="rect">
                    <a:avLst/>
                  </a:prstGeom>
                </p:spPr>
              </p:pic>
              <p:pic>
                <p:nvPicPr>
                  <p:cNvPr id="35" name="Object 19" descr="preencoded.png">
                    <a:extLst>
                      <a:ext uri="{FF2B5EF4-FFF2-40B4-BE49-F238E27FC236}">
                        <a16:creationId xmlns:a16="http://schemas.microsoft.com/office/drawing/2014/main" id="{AAA42776-7F4F-4020-AE78-2517614673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99847" y="4107815"/>
                    <a:ext cx="129897" cy="305261"/>
                  </a:xfrm>
                  <a:prstGeom prst="rect">
                    <a:avLst/>
                  </a:prstGeom>
                </p:spPr>
              </p:pic>
              <p:pic>
                <p:nvPicPr>
                  <p:cNvPr id="36" name="Object 20" descr="preencoded.png">
                    <a:extLst>
                      <a:ext uri="{FF2B5EF4-FFF2-40B4-BE49-F238E27FC236}">
                        <a16:creationId xmlns:a16="http://schemas.microsoft.com/office/drawing/2014/main" id="{F125A9DD-CD21-4379-AB62-CA2B687787C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09344" y="3727268"/>
                    <a:ext cx="727430" cy="376705"/>
                  </a:xfrm>
                  <a:prstGeom prst="rect">
                    <a:avLst/>
                  </a:prstGeom>
                </p:spPr>
              </p:pic>
              <p:pic>
                <p:nvPicPr>
                  <p:cNvPr id="37" name="Object 21" descr="preencoded.png">
                    <a:extLst>
                      <a:ext uri="{FF2B5EF4-FFF2-40B4-BE49-F238E27FC236}">
                        <a16:creationId xmlns:a16="http://schemas.microsoft.com/office/drawing/2014/main" id="{CDD6E3D9-C8AF-4398-B324-26A22C6593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18313" y="3727268"/>
                    <a:ext cx="727430" cy="376705"/>
                  </a:xfrm>
                  <a:prstGeom prst="rect">
                    <a:avLst/>
                  </a:prstGeom>
                </p:spPr>
              </p:pic>
              <p:pic>
                <p:nvPicPr>
                  <p:cNvPr id="38" name="Object 22" descr="preencoded.png">
                    <a:extLst>
                      <a:ext uri="{FF2B5EF4-FFF2-40B4-BE49-F238E27FC236}">
                        <a16:creationId xmlns:a16="http://schemas.microsoft.com/office/drawing/2014/main" id="{9FF541CD-5754-4A1D-BFAC-908B38B7A6E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08111" y="3373427"/>
                    <a:ext cx="129897" cy="318205"/>
                  </a:xfrm>
                  <a:prstGeom prst="rect">
                    <a:avLst/>
                  </a:prstGeom>
                </p:spPr>
              </p:pic>
              <p:pic>
                <p:nvPicPr>
                  <p:cNvPr id="39" name="Object 23" descr="preencoded.png">
                    <a:extLst>
                      <a:ext uri="{FF2B5EF4-FFF2-40B4-BE49-F238E27FC236}">
                        <a16:creationId xmlns:a16="http://schemas.microsoft.com/office/drawing/2014/main" id="{FDEBDA2C-2BB0-4E31-9060-AC64F427D24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17079" y="4106452"/>
                    <a:ext cx="129897" cy="305261"/>
                  </a:xfrm>
                  <a:prstGeom prst="rect">
                    <a:avLst/>
                  </a:prstGeom>
                </p:spPr>
              </p:pic>
              <p:pic>
                <p:nvPicPr>
                  <p:cNvPr id="40" name="Object 24" descr="preencoded.png">
                    <a:extLst>
                      <a:ext uri="{FF2B5EF4-FFF2-40B4-BE49-F238E27FC236}">
                        <a16:creationId xmlns:a16="http://schemas.microsoft.com/office/drawing/2014/main" id="{F7EA4B1A-8397-4EEB-806A-598F53C34EB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376" y="3725832"/>
                    <a:ext cx="727430" cy="376705"/>
                  </a:xfrm>
                  <a:prstGeom prst="rect">
                    <a:avLst/>
                  </a:prstGeom>
                </p:spPr>
              </p:pic>
              <p:pic>
                <p:nvPicPr>
                  <p:cNvPr id="41" name="Object 25" descr="preencoded.png">
                    <a:extLst>
                      <a:ext uri="{FF2B5EF4-FFF2-40B4-BE49-F238E27FC236}">
                        <a16:creationId xmlns:a16="http://schemas.microsoft.com/office/drawing/2014/main" id="{0882AC7D-C5E5-4DC8-83CB-3B8493BB692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48995" y="3725832"/>
                    <a:ext cx="727430" cy="376705"/>
                  </a:xfrm>
                  <a:prstGeom prst="rect">
                    <a:avLst/>
                  </a:prstGeom>
                </p:spPr>
              </p:pic>
              <p:pic>
                <p:nvPicPr>
                  <p:cNvPr id="42" name="Object 26" descr="preencoded.png">
                    <a:extLst>
                      <a:ext uri="{FF2B5EF4-FFF2-40B4-BE49-F238E27FC236}">
                        <a16:creationId xmlns:a16="http://schemas.microsoft.com/office/drawing/2014/main" id="{6A095B13-E7AA-4B29-83EB-B722ECB60D4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054142" y="3382502"/>
                    <a:ext cx="129897" cy="318205"/>
                  </a:xfrm>
                  <a:prstGeom prst="rect">
                    <a:avLst/>
                  </a:prstGeom>
                </p:spPr>
              </p:pic>
              <p:pic>
                <p:nvPicPr>
                  <p:cNvPr id="43" name="Object 27" descr="preencoded.png">
                    <a:extLst>
                      <a:ext uri="{FF2B5EF4-FFF2-40B4-BE49-F238E27FC236}">
                        <a16:creationId xmlns:a16="http://schemas.microsoft.com/office/drawing/2014/main" id="{6221A645-21A0-4433-94A5-C537E564D40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862463" y="4115526"/>
                    <a:ext cx="129897" cy="305261"/>
                  </a:xfrm>
                  <a:prstGeom prst="rect">
                    <a:avLst/>
                  </a:prstGeom>
                </p:spPr>
              </p:pic>
              <p:pic>
                <p:nvPicPr>
                  <p:cNvPr id="44" name="Object 28" descr="preencoded.png">
                    <a:extLst>
                      <a:ext uri="{FF2B5EF4-FFF2-40B4-BE49-F238E27FC236}">
                        <a16:creationId xmlns:a16="http://schemas.microsoft.com/office/drawing/2014/main" id="{80564DEB-C65D-4F09-97DC-FDE44383373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42614" y="3713743"/>
                    <a:ext cx="727430" cy="376705"/>
                  </a:xfrm>
                  <a:prstGeom prst="rect">
                    <a:avLst/>
                  </a:prstGeom>
                </p:spPr>
              </p:pic>
              <p:pic>
                <p:nvPicPr>
                  <p:cNvPr id="45" name="Object 29" descr="preencoded.png">
                    <a:extLst>
                      <a:ext uri="{FF2B5EF4-FFF2-40B4-BE49-F238E27FC236}">
                        <a16:creationId xmlns:a16="http://schemas.microsoft.com/office/drawing/2014/main" id="{F7836DA2-5E95-4D7C-8B14-EFAED508E53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36233" y="3716033"/>
                    <a:ext cx="727430" cy="376705"/>
                  </a:xfrm>
                  <a:prstGeom prst="rect">
                    <a:avLst/>
                  </a:prstGeom>
                </p:spPr>
              </p:pic>
              <p:pic>
                <p:nvPicPr>
                  <p:cNvPr id="46" name="Object 30" descr="preencoded.png">
                    <a:extLst>
                      <a:ext uri="{FF2B5EF4-FFF2-40B4-BE49-F238E27FC236}">
                        <a16:creationId xmlns:a16="http://schemas.microsoft.com/office/drawing/2014/main" id="{9657F288-137D-4680-9616-A35D6FA8CC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0784" y="3380923"/>
                    <a:ext cx="129897" cy="318205"/>
                  </a:xfrm>
                  <a:prstGeom prst="rect">
                    <a:avLst/>
                  </a:prstGeom>
                </p:spPr>
              </p:pic>
              <p:pic>
                <p:nvPicPr>
                  <p:cNvPr id="47" name="Object 31" descr="preencoded.png">
                    <a:extLst>
                      <a:ext uri="{FF2B5EF4-FFF2-40B4-BE49-F238E27FC236}">
                        <a16:creationId xmlns:a16="http://schemas.microsoft.com/office/drawing/2014/main" id="{1B7E7BAB-D38A-4A8E-808C-B3070282233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449701" y="4105728"/>
                    <a:ext cx="129897" cy="305261"/>
                  </a:xfrm>
                  <a:prstGeom prst="rect">
                    <a:avLst/>
                  </a:prstGeom>
                </p:spPr>
              </p:pic>
              <p:pic>
                <p:nvPicPr>
                  <p:cNvPr id="48" name="Object 32" descr="preencoded.png">
                    <a:extLst>
                      <a:ext uri="{FF2B5EF4-FFF2-40B4-BE49-F238E27FC236}">
                        <a16:creationId xmlns:a16="http://schemas.microsoft.com/office/drawing/2014/main" id="{3F0E0221-F5FD-44FF-AF40-346A22660CE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00918" y="1446839"/>
                    <a:ext cx="1511733" cy="1900800"/>
                  </a:xfrm>
                  <a:prstGeom prst="rect">
                    <a:avLst/>
                  </a:prstGeom>
                </p:spPr>
              </p:pic>
              <p:pic>
                <p:nvPicPr>
                  <p:cNvPr id="49" name="Object 33" descr="preencoded.png">
                    <a:extLst>
                      <a:ext uri="{FF2B5EF4-FFF2-40B4-BE49-F238E27FC236}">
                        <a16:creationId xmlns:a16="http://schemas.microsoft.com/office/drawing/2014/main" id="{528B585B-DC0D-48B6-9B52-7173F4E67FB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009960" y="1573491"/>
                    <a:ext cx="1321714" cy="740419"/>
                  </a:xfrm>
                  <a:prstGeom prst="rect">
                    <a:avLst/>
                  </a:prstGeom>
                </p:spPr>
              </p:pic>
              <p:pic>
                <p:nvPicPr>
                  <p:cNvPr id="50" name="Object 34" descr="preencoded.png">
                    <a:extLst>
                      <a:ext uri="{FF2B5EF4-FFF2-40B4-BE49-F238E27FC236}">
                        <a16:creationId xmlns:a16="http://schemas.microsoft.com/office/drawing/2014/main" id="{7E3A9876-67DB-4CD5-8593-F8913F60CAF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519445" y="1446839"/>
                    <a:ext cx="1511733" cy="1900800"/>
                  </a:xfrm>
                  <a:prstGeom prst="rect">
                    <a:avLst/>
                  </a:prstGeom>
                </p:spPr>
              </p:pic>
              <p:pic>
                <p:nvPicPr>
                  <p:cNvPr id="51" name="Object 35" descr="preencoded.png">
                    <a:extLst>
                      <a:ext uri="{FF2B5EF4-FFF2-40B4-BE49-F238E27FC236}">
                        <a16:creationId xmlns:a16="http://schemas.microsoft.com/office/drawing/2014/main" id="{8F68F365-E4F8-4F48-88BA-D9896E2705F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137972" y="1446831"/>
                    <a:ext cx="1505381" cy="1900800"/>
                  </a:xfrm>
                  <a:prstGeom prst="rect">
                    <a:avLst/>
                  </a:prstGeom>
                </p:spPr>
              </p:pic>
              <p:pic>
                <p:nvPicPr>
                  <p:cNvPr id="52" name="Object 36" descr="preencoded.png">
                    <a:extLst>
                      <a:ext uri="{FF2B5EF4-FFF2-40B4-BE49-F238E27FC236}">
                        <a16:creationId xmlns:a16="http://schemas.microsoft.com/office/drawing/2014/main" id="{8F42002F-B99E-4B1A-9AC8-60891F77922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39598" y="1576739"/>
                    <a:ext cx="1321714" cy="740419"/>
                  </a:xfrm>
                  <a:prstGeom prst="rect">
                    <a:avLst/>
                  </a:prstGeom>
                </p:spPr>
              </p:pic>
              <p:pic>
                <p:nvPicPr>
                  <p:cNvPr id="53" name="Object 37" descr="preencoded.png">
                    <a:extLst>
                      <a:ext uri="{FF2B5EF4-FFF2-40B4-BE49-F238E27FC236}">
                        <a16:creationId xmlns:a16="http://schemas.microsoft.com/office/drawing/2014/main" id="{227432F5-8DD6-4017-B4A7-D0F05058A3D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904313" y="4421507"/>
                    <a:ext cx="1511733" cy="1900800"/>
                  </a:xfrm>
                  <a:prstGeom prst="rect">
                    <a:avLst/>
                  </a:prstGeom>
                </p:spPr>
              </p:pic>
              <p:pic>
                <p:nvPicPr>
                  <p:cNvPr id="54" name="Object 38" descr="preencoded.png">
                    <a:extLst>
                      <a:ext uri="{FF2B5EF4-FFF2-40B4-BE49-F238E27FC236}">
                        <a16:creationId xmlns:a16="http://schemas.microsoft.com/office/drawing/2014/main" id="{B933B860-05DB-4F6B-809E-1A153764D3F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010458" y="4561149"/>
                    <a:ext cx="1291989" cy="755316"/>
                  </a:xfrm>
                  <a:prstGeom prst="rect">
                    <a:avLst/>
                  </a:prstGeom>
                </p:spPr>
              </p:pic>
              <p:pic>
                <p:nvPicPr>
                  <p:cNvPr id="55" name="Object 39" descr="preencoded.png">
                    <a:extLst>
                      <a:ext uri="{FF2B5EF4-FFF2-40B4-BE49-F238E27FC236}">
                        <a16:creationId xmlns:a16="http://schemas.microsoft.com/office/drawing/2014/main" id="{EEFF59E0-11FE-431B-95F3-0B5D1BAB541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19817" y="4421507"/>
                    <a:ext cx="1511733" cy="1900800"/>
                  </a:xfrm>
                  <a:prstGeom prst="rect">
                    <a:avLst/>
                  </a:prstGeom>
                </p:spPr>
              </p:pic>
              <p:pic>
                <p:nvPicPr>
                  <p:cNvPr id="56" name="Object 40" descr="preencoded.png">
                    <a:extLst>
                      <a:ext uri="{FF2B5EF4-FFF2-40B4-BE49-F238E27FC236}">
                        <a16:creationId xmlns:a16="http://schemas.microsoft.com/office/drawing/2014/main" id="{44D949F5-F3BB-452C-8B25-170B127789A3}"/>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618117" y="4559632"/>
                    <a:ext cx="1354154" cy="758592"/>
                  </a:xfrm>
                  <a:prstGeom prst="rect">
                    <a:avLst/>
                  </a:prstGeom>
                </p:spPr>
              </p:pic>
              <p:pic>
                <p:nvPicPr>
                  <p:cNvPr id="57" name="Object 41" descr="preencoded.png">
                    <a:extLst>
                      <a:ext uri="{FF2B5EF4-FFF2-40B4-BE49-F238E27FC236}">
                        <a16:creationId xmlns:a16="http://schemas.microsoft.com/office/drawing/2014/main" id="{CEA1C85D-7995-44BA-BD6F-B8D4F22C760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135321" y="4421507"/>
                    <a:ext cx="1511733" cy="1900800"/>
                  </a:xfrm>
                  <a:prstGeom prst="rect">
                    <a:avLst/>
                  </a:prstGeom>
                </p:spPr>
              </p:pic>
              <p:pic>
                <p:nvPicPr>
                  <p:cNvPr id="58" name="Object 42" descr="preencoded.png">
                    <a:extLst>
                      <a:ext uri="{FF2B5EF4-FFF2-40B4-BE49-F238E27FC236}">
                        <a16:creationId xmlns:a16="http://schemas.microsoft.com/office/drawing/2014/main" id="{2A71FEC2-5E4B-4388-9335-51A874436C52}"/>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235995" y="4557902"/>
                    <a:ext cx="1294421" cy="756738"/>
                  </a:xfrm>
                  <a:prstGeom prst="rect">
                    <a:avLst/>
                  </a:prstGeom>
                </p:spPr>
              </p:pic>
              <p:pic>
                <p:nvPicPr>
                  <p:cNvPr id="59" name="Object 43" descr="preencoded.png">
                    <a:extLst>
                      <a:ext uri="{FF2B5EF4-FFF2-40B4-BE49-F238E27FC236}">
                        <a16:creationId xmlns:a16="http://schemas.microsoft.com/office/drawing/2014/main" id="{681B9844-341D-474F-818D-9145452CCA9E}"/>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750826" y="4421499"/>
                    <a:ext cx="1505316" cy="1900800"/>
                  </a:xfrm>
                  <a:prstGeom prst="rect">
                    <a:avLst/>
                  </a:prstGeom>
                </p:spPr>
              </p:pic>
              <p:pic>
                <p:nvPicPr>
                  <p:cNvPr id="60" name="Object 44" descr="preencoded.png">
                    <a:extLst>
                      <a:ext uri="{FF2B5EF4-FFF2-40B4-BE49-F238E27FC236}">
                        <a16:creationId xmlns:a16="http://schemas.microsoft.com/office/drawing/2014/main" id="{F286FA60-07C7-4704-954E-BA3C66157BBA}"/>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359912" y="4421499"/>
                    <a:ext cx="1505316" cy="1900800"/>
                  </a:xfrm>
                  <a:prstGeom prst="rect">
                    <a:avLst/>
                  </a:prstGeom>
                </p:spPr>
              </p:pic>
              <p:pic>
                <p:nvPicPr>
                  <p:cNvPr id="61" name="Object 46" descr="preencoded.png">
                    <a:extLst>
                      <a:ext uri="{FF2B5EF4-FFF2-40B4-BE49-F238E27FC236}">
                        <a16:creationId xmlns:a16="http://schemas.microsoft.com/office/drawing/2014/main" id="{8AF40686-36EC-4902-97C8-DBE8A62049FD}"/>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750146" y="1457349"/>
                    <a:ext cx="1510411" cy="1900800"/>
                  </a:xfrm>
                  <a:prstGeom prst="rect">
                    <a:avLst/>
                  </a:prstGeom>
                </p:spPr>
              </p:pic>
              <p:pic>
                <p:nvPicPr>
                  <p:cNvPr id="62" name="Object 47" descr="preencoded.png">
                    <a:extLst>
                      <a:ext uri="{FF2B5EF4-FFF2-40B4-BE49-F238E27FC236}">
                        <a16:creationId xmlns:a16="http://schemas.microsoft.com/office/drawing/2014/main" id="{4C04E85E-07E1-4C77-A74C-1A4B50A1153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853538" y="1576739"/>
                    <a:ext cx="1321714" cy="740419"/>
                  </a:xfrm>
                  <a:prstGeom prst="rect">
                    <a:avLst/>
                  </a:prstGeom>
                </p:spPr>
              </p:pic>
              <p:pic>
                <p:nvPicPr>
                  <p:cNvPr id="63" name="Object 48" descr="preencoded.png">
                    <a:extLst>
                      <a:ext uri="{FF2B5EF4-FFF2-40B4-BE49-F238E27FC236}">
                        <a16:creationId xmlns:a16="http://schemas.microsoft.com/office/drawing/2014/main" id="{6D2B8141-6559-4250-B37B-4941A01A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350" y="1446831"/>
                    <a:ext cx="1505316" cy="1900800"/>
                  </a:xfrm>
                  <a:prstGeom prst="rect">
                    <a:avLst/>
                  </a:prstGeom>
                </p:spPr>
              </p:pic>
              <p:pic>
                <p:nvPicPr>
                  <p:cNvPr id="64" name="Object 49" descr="preencoded.png">
                    <a:extLst>
                      <a:ext uri="{FF2B5EF4-FFF2-40B4-BE49-F238E27FC236}">
                        <a16:creationId xmlns:a16="http://schemas.microsoft.com/office/drawing/2014/main" id="{A06CA892-0498-472C-91FB-21904C1EE7C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460762" y="1570311"/>
                    <a:ext cx="1266508" cy="743599"/>
                  </a:xfrm>
                  <a:prstGeom prst="rect">
                    <a:avLst/>
                  </a:prstGeom>
                </p:spPr>
              </p:pic>
              <p:pic>
                <p:nvPicPr>
                  <p:cNvPr id="65" name="Object 50" descr="preencoded.png">
                    <a:extLst>
                      <a:ext uri="{FF2B5EF4-FFF2-40B4-BE49-F238E27FC236}">
                        <a16:creationId xmlns:a16="http://schemas.microsoft.com/office/drawing/2014/main" id="{444867ED-C901-4768-9171-0BE8A142DD58}"/>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837127" y="4559632"/>
                    <a:ext cx="1309248" cy="765405"/>
                  </a:xfrm>
                  <a:prstGeom prst="rect">
                    <a:avLst/>
                  </a:prstGeom>
                </p:spPr>
              </p:pic>
              <p:pic>
                <p:nvPicPr>
                  <p:cNvPr id="66" name="Object 51" descr="preencoded.png">
                    <a:extLst>
                      <a:ext uri="{FF2B5EF4-FFF2-40B4-BE49-F238E27FC236}">
                        <a16:creationId xmlns:a16="http://schemas.microsoft.com/office/drawing/2014/main" id="{1E6C5403-1CDA-4E3E-ABD0-E0F0729A9667}"/>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646677" y="1576739"/>
                    <a:ext cx="1266507" cy="740419"/>
                  </a:xfrm>
                  <a:prstGeom prst="rect">
                    <a:avLst/>
                  </a:prstGeom>
                </p:spPr>
              </p:pic>
              <p:sp>
                <p:nvSpPr>
                  <p:cNvPr id="67" name="Object 53">
                    <a:extLst>
                      <a:ext uri="{FF2B5EF4-FFF2-40B4-BE49-F238E27FC236}">
                        <a16:creationId xmlns:a16="http://schemas.microsoft.com/office/drawing/2014/main" id="{1C31D43A-DF1F-416D-81A1-42FDB76C34C2}"/>
                      </a:ext>
                    </a:extLst>
                  </p:cNvPr>
                  <p:cNvSpPr txBox="1"/>
                  <p:nvPr/>
                </p:nvSpPr>
                <p:spPr>
                  <a:xfrm>
                    <a:off x="1327778" y="2395097"/>
                    <a:ext cx="1397259" cy="81835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OCTOBER 2006
Stern Review</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 published outlining the business case behind taking climate change action.</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Object 55">
                    <a:extLst>
                      <a:ext uri="{FF2B5EF4-FFF2-40B4-BE49-F238E27FC236}">
                        <a16:creationId xmlns:a16="http://schemas.microsoft.com/office/drawing/2014/main" id="{4CA315E0-2642-4CDE-811B-26A4686A3504}"/>
                      </a:ext>
                    </a:extLst>
                  </p:cNvPr>
                  <p:cNvSpPr txBox="1"/>
                  <p:nvPr/>
                </p:nvSpPr>
                <p:spPr>
                  <a:xfrm>
                    <a:off x="1283674"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59C38"/>
                        </a:solidFill>
                        <a:effectLst/>
                        <a:uLnTx/>
                        <a:uFillTx/>
                        <a:latin typeface="Calibri" panose="020F0502020204030204" pitchFamily="34" charset="0"/>
                        <a:ea typeface="Roboto" pitchFamily="34" charset="-122"/>
                        <a:cs typeface="Calibri" panose="020F0502020204030204" pitchFamily="34" charset="0"/>
                      </a:rPr>
                      <a:t>OCT 06</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Object 56">
                    <a:extLst>
                      <a:ext uri="{FF2B5EF4-FFF2-40B4-BE49-F238E27FC236}">
                        <a16:creationId xmlns:a16="http://schemas.microsoft.com/office/drawing/2014/main" id="{B66D4711-ABD9-40B5-B5F7-827B1685C353}"/>
                      </a:ext>
                    </a:extLst>
                  </p:cNvPr>
                  <p:cNvSpPr txBox="1"/>
                  <p:nvPr/>
                </p:nvSpPr>
                <p:spPr>
                  <a:xfrm>
                    <a:off x="2097430"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98C8"/>
                        </a:solidFill>
                        <a:effectLst/>
                        <a:uLnTx/>
                        <a:uFillTx/>
                        <a:latin typeface="Calibri" panose="020F0502020204030204" pitchFamily="34" charset="0"/>
                        <a:ea typeface="Roboto" pitchFamily="34" charset="-122"/>
                        <a:cs typeface="Calibri" panose="020F0502020204030204" pitchFamily="34" charset="0"/>
                      </a:rPr>
                      <a:t>DEC 15</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Object 57">
                    <a:extLst>
                      <a:ext uri="{FF2B5EF4-FFF2-40B4-BE49-F238E27FC236}">
                        <a16:creationId xmlns:a16="http://schemas.microsoft.com/office/drawing/2014/main" id="{1DDA1A7D-C66A-4F77-B636-601F12E962D4}"/>
                      </a:ext>
                    </a:extLst>
                  </p:cNvPr>
                  <p:cNvSpPr txBox="1"/>
                  <p:nvPr/>
                </p:nvSpPr>
                <p:spPr>
                  <a:xfrm>
                    <a:off x="1315043" y="5369765"/>
                    <a:ext cx="1472587" cy="81835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DECEMBER 2015
Paris Agreement</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 adopted (legally binding international treaty on climate change).</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Object 58">
                    <a:extLst>
                      <a:ext uri="{FF2B5EF4-FFF2-40B4-BE49-F238E27FC236}">
                        <a16:creationId xmlns:a16="http://schemas.microsoft.com/office/drawing/2014/main" id="{80489ACA-4F08-420D-A0C2-6219B68EEEDC}"/>
                      </a:ext>
                    </a:extLst>
                  </p:cNvPr>
                  <p:cNvSpPr txBox="1"/>
                  <p:nvPr/>
                </p:nvSpPr>
                <p:spPr>
                  <a:xfrm>
                    <a:off x="2916944"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9D9D9"/>
                        </a:solidFill>
                        <a:effectLst/>
                        <a:uLnTx/>
                        <a:uFillTx/>
                        <a:latin typeface="Calibri" panose="020F0502020204030204" pitchFamily="34" charset="0"/>
                        <a:ea typeface="Roboto" pitchFamily="34" charset="-122"/>
                        <a:cs typeface="Calibri" panose="020F0502020204030204" pitchFamily="34" charset="0"/>
                      </a:rPr>
                      <a:t>AUG 18</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2" name="Object 59">
                    <a:extLst>
                      <a:ext uri="{FF2B5EF4-FFF2-40B4-BE49-F238E27FC236}">
                        <a16:creationId xmlns:a16="http://schemas.microsoft.com/office/drawing/2014/main" id="{D01358DD-78AF-417F-BBC2-8DC78FD5CB23}"/>
                      </a:ext>
                    </a:extLst>
                  </p:cNvPr>
                  <p:cNvSpPr txBox="1"/>
                  <p:nvPr/>
                </p:nvSpPr>
                <p:spPr>
                  <a:xfrm>
                    <a:off x="3728731"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59C38"/>
                        </a:solidFill>
                        <a:effectLst/>
                        <a:uLnTx/>
                        <a:uFillTx/>
                        <a:latin typeface="Calibri" panose="020F0502020204030204" pitchFamily="34" charset="0"/>
                        <a:ea typeface="Roboto" pitchFamily="34" charset="-122"/>
                        <a:cs typeface="Calibri" panose="020F0502020204030204" pitchFamily="34" charset="0"/>
                      </a:rPr>
                      <a:t>OCT 18</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Object 60">
                    <a:extLst>
                      <a:ext uri="{FF2B5EF4-FFF2-40B4-BE49-F238E27FC236}">
                        <a16:creationId xmlns:a16="http://schemas.microsoft.com/office/drawing/2014/main" id="{70882C18-5E8A-434A-BFD8-6F679DD75FD4}"/>
                      </a:ext>
                    </a:extLst>
                  </p:cNvPr>
                  <p:cNvSpPr txBox="1"/>
                  <p:nvPr/>
                </p:nvSpPr>
                <p:spPr>
                  <a:xfrm>
                    <a:off x="4538904"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98C8"/>
                        </a:solidFill>
                        <a:effectLst/>
                        <a:uLnTx/>
                        <a:uFillTx/>
                        <a:latin typeface="Calibri" panose="020F0502020204030204" pitchFamily="34" charset="0"/>
                        <a:ea typeface="Roboto" pitchFamily="34" charset="-122"/>
                        <a:cs typeface="Calibri" panose="020F0502020204030204" pitchFamily="34" charset="0"/>
                      </a:rPr>
                      <a:t>MAR 19</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4" name="Object 61">
                    <a:extLst>
                      <a:ext uri="{FF2B5EF4-FFF2-40B4-BE49-F238E27FC236}">
                        <a16:creationId xmlns:a16="http://schemas.microsoft.com/office/drawing/2014/main" id="{CF9CDF6D-A12D-4DB8-891C-DA089594EE9D}"/>
                      </a:ext>
                    </a:extLst>
                  </p:cNvPr>
                  <p:cNvSpPr txBox="1"/>
                  <p:nvPr/>
                </p:nvSpPr>
                <p:spPr>
                  <a:xfrm>
                    <a:off x="5346546"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9D9D9"/>
                        </a:solidFill>
                        <a:effectLst/>
                        <a:uLnTx/>
                        <a:uFillTx/>
                        <a:latin typeface="Calibri" panose="020F0502020204030204" pitchFamily="34" charset="0"/>
                        <a:ea typeface="Roboto" pitchFamily="34" charset="-122"/>
                        <a:cs typeface="Calibri" panose="020F0502020204030204" pitchFamily="34" charset="0"/>
                      </a:rPr>
                      <a:t>MAY 19</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5" name="Object 62">
                    <a:extLst>
                      <a:ext uri="{FF2B5EF4-FFF2-40B4-BE49-F238E27FC236}">
                        <a16:creationId xmlns:a16="http://schemas.microsoft.com/office/drawing/2014/main" id="{CFB9628D-7750-43B0-906D-C48E10CEC535}"/>
                      </a:ext>
                    </a:extLst>
                  </p:cNvPr>
                  <p:cNvSpPr txBox="1"/>
                  <p:nvPr/>
                </p:nvSpPr>
                <p:spPr>
                  <a:xfrm>
                    <a:off x="6148315"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59C38"/>
                        </a:solidFill>
                        <a:effectLst/>
                        <a:uLnTx/>
                        <a:uFillTx/>
                        <a:latin typeface="Calibri" panose="020F0502020204030204" pitchFamily="34" charset="0"/>
                        <a:ea typeface="Roboto" pitchFamily="34" charset="-122"/>
                        <a:cs typeface="Calibri" panose="020F0502020204030204" pitchFamily="34" charset="0"/>
                      </a:rPr>
                      <a:t>MAY 19</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 name="Object 63">
                    <a:extLst>
                      <a:ext uri="{FF2B5EF4-FFF2-40B4-BE49-F238E27FC236}">
                        <a16:creationId xmlns:a16="http://schemas.microsoft.com/office/drawing/2014/main" id="{DE239379-1F6E-4C2E-AE49-0D686564004E}"/>
                      </a:ext>
                    </a:extLst>
                  </p:cNvPr>
                  <p:cNvSpPr txBox="1"/>
                  <p:nvPr/>
                </p:nvSpPr>
                <p:spPr>
                  <a:xfrm>
                    <a:off x="6963776"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98C8"/>
                        </a:solidFill>
                        <a:effectLst/>
                        <a:uLnTx/>
                        <a:uFillTx/>
                        <a:latin typeface="Calibri" panose="020F0502020204030204" pitchFamily="34" charset="0"/>
                        <a:ea typeface="Roboto" pitchFamily="34" charset="-122"/>
                        <a:cs typeface="Calibri" panose="020F0502020204030204" pitchFamily="34" charset="0"/>
                      </a:rPr>
                      <a:t>JUN 19</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 name="Object 64">
                    <a:extLst>
                      <a:ext uri="{FF2B5EF4-FFF2-40B4-BE49-F238E27FC236}">
                        <a16:creationId xmlns:a16="http://schemas.microsoft.com/office/drawing/2014/main" id="{D8B0956B-D715-4727-930A-BDCF78437F8D}"/>
                      </a:ext>
                    </a:extLst>
                  </p:cNvPr>
                  <p:cNvSpPr txBox="1"/>
                  <p:nvPr/>
                </p:nvSpPr>
                <p:spPr>
                  <a:xfrm>
                    <a:off x="7794344"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9D9D9"/>
                        </a:solidFill>
                        <a:effectLst/>
                        <a:uLnTx/>
                        <a:uFillTx/>
                        <a:latin typeface="Calibri" panose="020F0502020204030204" pitchFamily="34" charset="0"/>
                        <a:ea typeface="Roboto" pitchFamily="34" charset="-122"/>
                        <a:cs typeface="Calibri" panose="020F0502020204030204" pitchFamily="34" charset="0"/>
                      </a:rPr>
                      <a:t>JAN 20</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 name="Object 65">
                    <a:extLst>
                      <a:ext uri="{FF2B5EF4-FFF2-40B4-BE49-F238E27FC236}">
                        <a16:creationId xmlns:a16="http://schemas.microsoft.com/office/drawing/2014/main" id="{0CAC8712-1DA9-4DA3-AC17-1F69236001BA}"/>
                      </a:ext>
                    </a:extLst>
                  </p:cNvPr>
                  <p:cNvSpPr txBox="1"/>
                  <p:nvPr/>
                </p:nvSpPr>
                <p:spPr>
                  <a:xfrm>
                    <a:off x="8594460" y="3817380"/>
                    <a:ext cx="659071" cy="149383"/>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59C38"/>
                        </a:solidFill>
                        <a:effectLst/>
                        <a:uLnTx/>
                        <a:uFillTx/>
                        <a:latin typeface="Calibri" panose="020F0502020204030204" pitchFamily="34" charset="0"/>
                        <a:ea typeface="Roboto" pitchFamily="34" charset="-122"/>
                        <a:cs typeface="Calibri" panose="020F0502020204030204" pitchFamily="34" charset="0"/>
                      </a:rPr>
                      <a:t>2020</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 name="Object 66">
                    <a:extLst>
                      <a:ext uri="{FF2B5EF4-FFF2-40B4-BE49-F238E27FC236}">
                        <a16:creationId xmlns:a16="http://schemas.microsoft.com/office/drawing/2014/main" id="{A6E4A3D5-3DBD-4E13-A26B-F9B778BBE7A4}"/>
                      </a:ext>
                    </a:extLst>
                  </p:cNvPr>
                  <p:cNvSpPr txBox="1"/>
                  <p:nvPr/>
                </p:nvSpPr>
                <p:spPr>
                  <a:xfrm>
                    <a:off x="9381583"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98C8"/>
                        </a:solidFill>
                        <a:effectLst/>
                        <a:uLnTx/>
                        <a:uFillTx/>
                        <a:latin typeface="Calibri" panose="020F0502020204030204" pitchFamily="34" charset="0"/>
                        <a:ea typeface="Roboto" pitchFamily="34" charset="-122"/>
                        <a:cs typeface="Calibri" panose="020F0502020204030204" pitchFamily="34" charset="0"/>
                      </a:rPr>
                      <a:t>MAR 21</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 name="Object 67">
                    <a:extLst>
                      <a:ext uri="{FF2B5EF4-FFF2-40B4-BE49-F238E27FC236}">
                        <a16:creationId xmlns:a16="http://schemas.microsoft.com/office/drawing/2014/main" id="{4B66209E-FE8C-4B67-B15A-E6C47383858A}"/>
                      </a:ext>
                    </a:extLst>
                  </p:cNvPr>
                  <p:cNvSpPr txBox="1"/>
                  <p:nvPr/>
                </p:nvSpPr>
                <p:spPr>
                  <a:xfrm>
                    <a:off x="10181698" y="3827122"/>
                    <a:ext cx="659071" cy="129898"/>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9D9D9"/>
                        </a:solidFill>
                        <a:effectLst/>
                        <a:uLnTx/>
                        <a:uFillTx/>
                        <a:latin typeface="Calibri" panose="020F0502020204030204" pitchFamily="34" charset="0"/>
                        <a:ea typeface="Roboto" pitchFamily="34" charset="-122"/>
                        <a:cs typeface="Calibri" panose="020F0502020204030204" pitchFamily="34" charset="0"/>
                      </a:rPr>
                      <a:t>AUG 21</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 name="Object 68">
                    <a:extLst>
                      <a:ext uri="{FF2B5EF4-FFF2-40B4-BE49-F238E27FC236}">
                        <a16:creationId xmlns:a16="http://schemas.microsoft.com/office/drawing/2014/main" id="{F1F08661-5B44-4CC3-BBE9-4D542ABF88C9}"/>
                      </a:ext>
                    </a:extLst>
                  </p:cNvPr>
                  <p:cNvSpPr txBox="1"/>
                  <p:nvPr/>
                </p:nvSpPr>
                <p:spPr>
                  <a:xfrm>
                    <a:off x="2944420" y="2395097"/>
                    <a:ext cx="1414696" cy="545572"/>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AUGUST 2018
Greta Thunberg</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 starts school strike</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 name="Object 69">
                    <a:extLst>
                      <a:ext uri="{FF2B5EF4-FFF2-40B4-BE49-F238E27FC236}">
                        <a16:creationId xmlns:a16="http://schemas.microsoft.com/office/drawing/2014/main" id="{EDCAEFD5-C299-4CA1-BE81-FF61C658CA3F}"/>
                      </a:ext>
                    </a:extLst>
                  </p:cNvPr>
                  <p:cNvSpPr txBox="1"/>
                  <p:nvPr/>
                </p:nvSpPr>
                <p:spPr>
                  <a:xfrm>
                    <a:off x="4568739" y="2395097"/>
                    <a:ext cx="1377774" cy="40917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MARCH 2019
Global Climate Strike</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 name="Object 70">
                    <a:extLst>
                      <a:ext uri="{FF2B5EF4-FFF2-40B4-BE49-F238E27FC236}">
                        <a16:creationId xmlns:a16="http://schemas.microsoft.com/office/drawing/2014/main" id="{9C0FDB4E-CF72-4336-8517-7BD86F23C6F1}"/>
                      </a:ext>
                    </a:extLst>
                  </p:cNvPr>
                  <p:cNvSpPr txBox="1"/>
                  <p:nvPr/>
                </p:nvSpPr>
                <p:spPr>
                  <a:xfrm>
                    <a:off x="6177704" y="2395097"/>
                    <a:ext cx="1411049" cy="681965"/>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MAY 2019
</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UK Climate Change Committee publishes</a:t>
                    </a: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 UK Net Zero report</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4" name="Object 71">
                    <a:extLst>
                      <a:ext uri="{FF2B5EF4-FFF2-40B4-BE49-F238E27FC236}">
                        <a16:creationId xmlns:a16="http://schemas.microsoft.com/office/drawing/2014/main" id="{928D0C58-CBDA-4F8B-A38C-CF6473DEC462}"/>
                      </a:ext>
                    </a:extLst>
                  </p:cNvPr>
                  <p:cNvSpPr txBox="1"/>
                  <p:nvPr/>
                </p:nvSpPr>
                <p:spPr>
                  <a:xfrm>
                    <a:off x="2911032" y="5369765"/>
                    <a:ext cx="1493828" cy="681965"/>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OCTOBER 2018
</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IPCC publishes </a:t>
                    </a: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special report on 1.5C</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 showing the urgent need for action</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5" name="Object 72">
                    <a:extLst>
                      <a:ext uri="{FF2B5EF4-FFF2-40B4-BE49-F238E27FC236}">
                        <a16:creationId xmlns:a16="http://schemas.microsoft.com/office/drawing/2014/main" id="{EAB3A0AE-4A1A-4598-8DF1-5FE7A060F72E}"/>
                      </a:ext>
                    </a:extLst>
                  </p:cNvPr>
                  <p:cNvSpPr txBox="1"/>
                  <p:nvPr/>
                </p:nvSpPr>
                <p:spPr>
                  <a:xfrm>
                    <a:off x="4516778" y="5369765"/>
                    <a:ext cx="1458058" cy="545572"/>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MAY 2019
</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UK Parliament declares </a:t>
                    </a: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Climate Emergency</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6" name="Object 73">
                    <a:extLst>
                      <a:ext uri="{FF2B5EF4-FFF2-40B4-BE49-F238E27FC236}">
                        <a16:creationId xmlns:a16="http://schemas.microsoft.com/office/drawing/2014/main" id="{AA50D7BA-73EE-4F7E-9F67-412E3C4D0675}"/>
                      </a:ext>
                    </a:extLst>
                  </p:cNvPr>
                  <p:cNvSpPr txBox="1"/>
                  <p:nvPr/>
                </p:nvSpPr>
                <p:spPr>
                  <a:xfrm>
                    <a:off x="6205871" y="5369765"/>
                    <a:ext cx="1439871" cy="409179"/>
                  </a:xfrm>
                  <a:prstGeom prst="rect">
                    <a:avLst/>
                  </a:prstGeom>
                  <a:noFill/>
                </p:spPr>
                <p:txBody>
                  <a:bodyPr wrap="square" rtlCol="0" anchor="t"/>
                  <a:lstStyle/>
                  <a:p>
                    <a:pPr marL="0" marR="0" lvl="0" indent="0" algn="l" defTabSz="190835" rtl="0" eaLnBrk="1" fontAlgn="auto" latinLnBrk="0" hangingPunct="1">
                      <a:lnSpc>
                        <a:spcPts val="1064"/>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JUNE 2019
UK commits to Net Zero</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7" name="Object 74">
                    <a:extLst>
                      <a:ext uri="{FF2B5EF4-FFF2-40B4-BE49-F238E27FC236}">
                        <a16:creationId xmlns:a16="http://schemas.microsoft.com/office/drawing/2014/main" id="{46CB61BB-E025-4498-8A68-D3B87413EAC4}"/>
                      </a:ext>
                    </a:extLst>
                  </p:cNvPr>
                  <p:cNvSpPr txBox="1"/>
                  <p:nvPr/>
                </p:nvSpPr>
                <p:spPr>
                  <a:xfrm>
                    <a:off x="7783972" y="5369765"/>
                    <a:ext cx="1421967" cy="681965"/>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2020
</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World Economic Forum rates the </a:t>
                    </a: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5 top global risks as Environmental</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8" name="Object 75">
                    <a:extLst>
                      <a:ext uri="{FF2B5EF4-FFF2-40B4-BE49-F238E27FC236}">
                        <a16:creationId xmlns:a16="http://schemas.microsoft.com/office/drawing/2014/main" id="{99435D31-4207-4248-9DCE-672C8574B8D4}"/>
                      </a:ext>
                    </a:extLst>
                  </p:cNvPr>
                  <p:cNvSpPr txBox="1"/>
                  <p:nvPr/>
                </p:nvSpPr>
                <p:spPr>
                  <a:xfrm>
                    <a:off x="9381582" y="5369765"/>
                    <a:ext cx="1516558" cy="878957"/>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AUGUST 2021</a:t>
                    </a:r>
                  </a:p>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UN chief comments on latest IPCC report as a </a:t>
                    </a: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‘Code red’ for humanity</a:t>
                    </a:r>
                  </a:p>
                </p:txBody>
              </p:sp>
              <p:sp>
                <p:nvSpPr>
                  <p:cNvPr id="89" name="Object 76">
                    <a:extLst>
                      <a:ext uri="{FF2B5EF4-FFF2-40B4-BE49-F238E27FC236}">
                        <a16:creationId xmlns:a16="http://schemas.microsoft.com/office/drawing/2014/main" id="{E9A3F281-CD17-4A1B-850D-8450FA4896F3}"/>
                      </a:ext>
                    </a:extLst>
                  </p:cNvPr>
                  <p:cNvSpPr txBox="1"/>
                  <p:nvPr/>
                </p:nvSpPr>
                <p:spPr>
                  <a:xfrm>
                    <a:off x="7769274" y="2395097"/>
                    <a:ext cx="1436665" cy="81835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JANUARY 2020
</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Climate change hits top of investment agenda as Blackrock set</a:t>
                    </a: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 Sustainability as key area for CEOs</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0" name="Object 77">
                    <a:extLst>
                      <a:ext uri="{FF2B5EF4-FFF2-40B4-BE49-F238E27FC236}">
                        <a16:creationId xmlns:a16="http://schemas.microsoft.com/office/drawing/2014/main" id="{937B8B34-5ADD-4F25-8FF5-C55A2BD3A451}"/>
                      </a:ext>
                    </a:extLst>
                  </p:cNvPr>
                  <p:cNvSpPr txBox="1"/>
                  <p:nvPr/>
                </p:nvSpPr>
                <p:spPr>
                  <a:xfrm>
                    <a:off x="9311449" y="2395097"/>
                    <a:ext cx="1540397" cy="81835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MARCH 2021
</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UNDP report shows 77% of UK believe </a:t>
                    </a: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"we should do everything necessary,
urgently in response"</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1" name="Object 45" descr="preencoded.png">
                    <a:extLst>
                      <a:ext uri="{FF2B5EF4-FFF2-40B4-BE49-F238E27FC236}">
                        <a16:creationId xmlns:a16="http://schemas.microsoft.com/office/drawing/2014/main" id="{312CEE12-3747-4730-AEFC-65F21DE8EB28}"/>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1043709" y="1568341"/>
                    <a:ext cx="1377875" cy="738877"/>
                  </a:xfrm>
                  <a:prstGeom prst="rect">
                    <a:avLst/>
                  </a:prstGeom>
                </p:spPr>
              </p:pic>
            </p:grpSp>
            <p:pic>
              <p:nvPicPr>
                <p:cNvPr id="13" name="Object 28" descr="preencoded.png">
                  <a:extLst>
                    <a:ext uri="{FF2B5EF4-FFF2-40B4-BE49-F238E27FC236}">
                      <a16:creationId xmlns:a16="http://schemas.microsoft.com/office/drawing/2014/main" id="{25D463F6-BD1F-442E-9FA5-1042558E087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19678" y="3927010"/>
                  <a:ext cx="719878" cy="376705"/>
                </a:xfrm>
                <a:prstGeom prst="rect">
                  <a:avLst/>
                </a:prstGeom>
              </p:spPr>
            </p:pic>
            <p:pic>
              <p:nvPicPr>
                <p:cNvPr id="14" name="Object 29" descr="preencoded.png">
                  <a:extLst>
                    <a:ext uri="{FF2B5EF4-FFF2-40B4-BE49-F238E27FC236}">
                      <a16:creationId xmlns:a16="http://schemas.microsoft.com/office/drawing/2014/main" id="{B2D1AB94-7DD2-407F-BDCC-B2AC8DA9DB3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875464" y="3918790"/>
                  <a:ext cx="719878" cy="376705"/>
                </a:xfrm>
                <a:prstGeom prst="rect">
                  <a:avLst/>
                </a:prstGeom>
              </p:spPr>
            </p:pic>
            <p:pic>
              <p:nvPicPr>
                <p:cNvPr id="15" name="Object 30" descr="preencoded.png">
                  <a:extLst>
                    <a:ext uri="{FF2B5EF4-FFF2-40B4-BE49-F238E27FC236}">
                      <a16:creationId xmlns:a16="http://schemas.microsoft.com/office/drawing/2014/main" id="{C9ACA02B-5321-419B-8466-49ED75D437F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444440" y="3583680"/>
                  <a:ext cx="128549" cy="318205"/>
                </a:xfrm>
                <a:prstGeom prst="rect">
                  <a:avLst/>
                </a:prstGeom>
              </p:spPr>
            </p:pic>
            <p:pic>
              <p:nvPicPr>
                <p:cNvPr id="16" name="Object 31" descr="preencoded.png">
                  <a:extLst>
                    <a:ext uri="{FF2B5EF4-FFF2-40B4-BE49-F238E27FC236}">
                      <a16:creationId xmlns:a16="http://schemas.microsoft.com/office/drawing/2014/main" id="{21EDA590-CC76-43B1-AF81-3EB80AEA8BE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200721" y="4308485"/>
                  <a:ext cx="128549" cy="305261"/>
                </a:xfrm>
                <a:prstGeom prst="rect">
                  <a:avLst/>
                </a:prstGeom>
              </p:spPr>
            </p:pic>
            <p:pic>
              <p:nvPicPr>
                <p:cNvPr id="17" name="Object 44" descr="preencoded.png">
                  <a:extLst>
                    <a:ext uri="{FF2B5EF4-FFF2-40B4-BE49-F238E27FC236}">
                      <a16:creationId xmlns:a16="http://schemas.microsoft.com/office/drawing/2014/main" id="{74C411F9-B2BC-4BCC-900D-C7EF1AA45DCC}"/>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167459" y="4626736"/>
                  <a:ext cx="1489690" cy="1900800"/>
                </a:xfrm>
                <a:prstGeom prst="rect">
                  <a:avLst/>
                </a:prstGeom>
              </p:spPr>
            </p:pic>
            <p:sp>
              <p:nvSpPr>
                <p:cNvPr id="18" name="Object 75">
                  <a:extLst>
                    <a:ext uri="{FF2B5EF4-FFF2-40B4-BE49-F238E27FC236}">
                      <a16:creationId xmlns:a16="http://schemas.microsoft.com/office/drawing/2014/main" id="{07CC799B-0821-46EB-80C4-C423A3873168}"/>
                    </a:ext>
                  </a:extLst>
                </p:cNvPr>
                <p:cNvSpPr txBox="1"/>
                <p:nvPr/>
              </p:nvSpPr>
              <p:spPr>
                <a:xfrm>
                  <a:off x="10134887" y="5585928"/>
                  <a:ext cx="1575540" cy="81835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APRIL 2022
TCFD</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-Aligned Disclosures of climate-related financial information now </a:t>
                  </a:r>
                  <a:r>
                    <a:rPr kumimoji="0" lang="en-US" sz="800" b="1"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mandatory</a:t>
                  </a:r>
                  <a:r>
                    <a:rPr kumimoji="0" lang="en-US" sz="800" b="0" i="0" u="none" strike="noStrike" kern="1200" cap="none" spc="0" normalizeH="0" baseline="0" noProof="0" dirty="0">
                      <a:ln>
                        <a:noFill/>
                      </a:ln>
                      <a:solidFill>
                        <a:srgbClr val="FFFFFF"/>
                      </a:solidFill>
                      <a:effectLst/>
                      <a:uLnTx/>
                      <a:uFillTx/>
                      <a:latin typeface="Calibri" panose="020F0502020204030204" pitchFamily="34" charset="0"/>
                      <a:ea typeface="Roboto" pitchFamily="34" charset="-122"/>
                      <a:cs typeface="Calibri" panose="020F0502020204030204" pitchFamily="34" charset="0"/>
                    </a:rPr>
                    <a:t> for 1,300 UK-registered companies.</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Object 77">
                  <a:extLst>
                    <a:ext uri="{FF2B5EF4-FFF2-40B4-BE49-F238E27FC236}">
                      <a16:creationId xmlns:a16="http://schemas.microsoft.com/office/drawing/2014/main" id="{0D7BCD29-7A43-412A-B11F-E24FB428C0D9}"/>
                    </a:ext>
                  </a:extLst>
                </p:cNvPr>
                <p:cNvSpPr txBox="1"/>
                <p:nvPr/>
              </p:nvSpPr>
              <p:spPr>
                <a:xfrm>
                  <a:off x="10197191" y="2611260"/>
                  <a:ext cx="1453274" cy="818359"/>
                </a:xfrm>
                <a:prstGeom prst="rect">
                  <a:avLst/>
                </a:prstGeom>
                <a:noFill/>
              </p:spPr>
              <p:txBody>
                <a:bodyPr wrap="square" rtlCol="0" anchor="t"/>
                <a:lstStyle/>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NOVEMBER 2021</a:t>
                  </a:r>
                </a:p>
                <a:p>
                  <a:pPr marL="0" marR="0" lvl="0" indent="0" algn="l"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UK hosted COP26 </a:t>
                  </a:r>
                  <a:r>
                    <a:rPr kumimoji="0" lang="en-US" sz="800" b="0" i="0" u="none" strike="noStrike" kern="1200" cap="none" spc="0" normalizeH="0" baseline="0" noProof="0" dirty="0">
                      <a:ln>
                        <a:noFill/>
                      </a:ln>
                      <a:solidFill>
                        <a:srgbClr val="1B1B1B"/>
                      </a:solidFill>
                      <a:effectLst/>
                      <a:uLnTx/>
                      <a:uFillTx/>
                      <a:latin typeface="Calibri" panose="020F0502020204030204" pitchFamily="34" charset="0"/>
                      <a:ea typeface="Roboto" pitchFamily="34" charset="-122"/>
                      <a:cs typeface="Calibri" panose="020F0502020204030204" pitchFamily="34" charset="0"/>
                    </a:rPr>
                    <a:t>which saw deals on methane, deforestation, coal. Paris signatories agreed to upgrade emissions plans</a:t>
                  </a:r>
                </a:p>
              </p:txBody>
            </p:sp>
          </p:grpSp>
          <p:sp>
            <p:nvSpPr>
              <p:cNvPr id="9" name="Object 67">
                <a:extLst>
                  <a:ext uri="{FF2B5EF4-FFF2-40B4-BE49-F238E27FC236}">
                    <a16:creationId xmlns:a16="http://schemas.microsoft.com/office/drawing/2014/main" id="{9AA8CD16-E07A-44AE-9599-DEEFC00E91A0}"/>
                  </a:ext>
                </a:extLst>
              </p:cNvPr>
              <p:cNvSpPr txBox="1"/>
              <p:nvPr/>
            </p:nvSpPr>
            <p:spPr>
              <a:xfrm>
                <a:off x="7304120" y="4046861"/>
                <a:ext cx="527723" cy="143767"/>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59C38"/>
                    </a:solidFill>
                    <a:effectLst/>
                    <a:uLnTx/>
                    <a:uFillTx/>
                    <a:latin typeface="Calibri" panose="020F0502020204030204" pitchFamily="34" charset="0"/>
                    <a:ea typeface="Roboto" pitchFamily="34" charset="-122"/>
                    <a:cs typeface="Calibri" panose="020F0502020204030204" pitchFamily="34" charset="0"/>
                  </a:rPr>
                  <a:t>NOV 21</a:t>
                </a:r>
                <a:endParaRPr kumimoji="0" lang="en-US" sz="800" b="0" i="0" u="none" strike="noStrike" kern="1200" cap="none" spc="0" normalizeH="0" baseline="0" noProof="0" dirty="0">
                  <a:ln>
                    <a:noFill/>
                  </a:ln>
                  <a:solidFill>
                    <a:srgbClr val="F59C38"/>
                  </a:solidFill>
                  <a:effectLst/>
                  <a:uLnTx/>
                  <a:uFillTx/>
                  <a:latin typeface="Calibri" panose="020F0502020204030204" pitchFamily="34" charset="0"/>
                  <a:ea typeface="+mn-ea"/>
                  <a:cs typeface="Calibri" panose="020F0502020204030204" pitchFamily="34" charset="0"/>
                </a:endParaRPr>
              </a:p>
            </p:txBody>
          </p:sp>
          <p:sp>
            <p:nvSpPr>
              <p:cNvPr id="10" name="Object 67">
                <a:extLst>
                  <a:ext uri="{FF2B5EF4-FFF2-40B4-BE49-F238E27FC236}">
                    <a16:creationId xmlns:a16="http://schemas.microsoft.com/office/drawing/2014/main" id="{C8E53F40-7C68-4AE7-93C3-CE4E068A1508}"/>
                  </a:ext>
                </a:extLst>
              </p:cNvPr>
              <p:cNvSpPr txBox="1"/>
              <p:nvPr/>
            </p:nvSpPr>
            <p:spPr>
              <a:xfrm>
                <a:off x="7860110" y="4053922"/>
                <a:ext cx="503913" cy="129645"/>
              </a:xfrm>
              <a:prstGeom prst="rect">
                <a:avLst/>
              </a:prstGeom>
              <a:noFill/>
            </p:spPr>
            <p:txBody>
              <a:bodyPr wrap="square" rtlCol="0" anchor="ctr"/>
              <a:lstStyle/>
              <a:p>
                <a:pPr marL="0" marR="0" lvl="0" indent="0" algn="ctr" defTabSz="19083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98C8"/>
                    </a:solidFill>
                    <a:effectLst/>
                    <a:uLnTx/>
                    <a:uFillTx/>
                    <a:latin typeface="Calibri" panose="020F0502020204030204" pitchFamily="34" charset="0"/>
                    <a:ea typeface="Roboto" pitchFamily="34" charset="-122"/>
                    <a:cs typeface="Calibri" panose="020F0502020204030204" pitchFamily="34" charset="0"/>
                  </a:rPr>
                  <a:t>APRIL 22</a:t>
                </a:r>
                <a:endParaRPr kumimoji="0" lang="en-US" sz="800" b="0" i="0" u="none" strike="noStrike" kern="1200" cap="none" spc="0" normalizeH="0" baseline="0" noProof="0" dirty="0">
                  <a:ln>
                    <a:noFill/>
                  </a:ln>
                  <a:solidFill>
                    <a:srgbClr val="4E98C8"/>
                  </a:solidFill>
                  <a:effectLst/>
                  <a:uLnTx/>
                  <a:uFillTx/>
                  <a:latin typeface="Calibri" panose="020F0502020204030204" pitchFamily="34" charset="0"/>
                  <a:ea typeface="+mn-ea"/>
                  <a:cs typeface="Calibri" panose="020F0502020204030204" pitchFamily="34" charset="0"/>
                </a:endParaRPr>
              </a:p>
            </p:txBody>
          </p:sp>
        </p:grpSp>
      </p:grpSp>
    </p:spTree>
    <p:extLst>
      <p:ext uri="{BB962C8B-B14F-4D97-AF65-F5344CB8AC3E}">
        <p14:creationId xmlns:p14="http://schemas.microsoft.com/office/powerpoint/2010/main" val="22527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1ACA03EC-4374-B04F-ACFC-500C1A6D35A1}"/>
              </a:ext>
            </a:extLst>
          </p:cNvPr>
          <p:cNvGrpSpPr/>
          <p:nvPr/>
        </p:nvGrpSpPr>
        <p:grpSpPr>
          <a:xfrm>
            <a:off x="-17404" y="2348772"/>
            <a:ext cx="10691813" cy="4472945"/>
            <a:chOff x="0" y="683797"/>
            <a:chExt cx="12192000" cy="5100552"/>
          </a:xfrm>
        </p:grpSpPr>
        <p:grpSp>
          <p:nvGrpSpPr>
            <p:cNvPr id="10" name="Group 9">
              <a:extLst>
                <a:ext uri="{FF2B5EF4-FFF2-40B4-BE49-F238E27FC236}">
                  <a16:creationId xmlns:a16="http://schemas.microsoft.com/office/drawing/2014/main" id="{4943406C-C032-6449-A3B8-2A0E3AF1A1A3}"/>
                </a:ext>
              </a:extLst>
            </p:cNvPr>
            <p:cNvGrpSpPr/>
            <p:nvPr/>
          </p:nvGrpSpPr>
          <p:grpSpPr>
            <a:xfrm>
              <a:off x="0" y="683797"/>
              <a:ext cx="12192000" cy="3977176"/>
              <a:chOff x="-561219" y="244037"/>
              <a:chExt cx="14965841" cy="4882037"/>
            </a:xfrm>
          </p:grpSpPr>
          <p:sp>
            <p:nvSpPr>
              <p:cNvPr id="52" name="Rectangle 51">
                <a:extLst>
                  <a:ext uri="{FF2B5EF4-FFF2-40B4-BE49-F238E27FC236}">
                    <a16:creationId xmlns:a16="http://schemas.microsoft.com/office/drawing/2014/main" id="{260F9DFF-7362-AE4D-B8D5-7B48FFA34E77}"/>
                  </a:ext>
                </a:extLst>
              </p:cNvPr>
              <p:cNvSpPr/>
              <p:nvPr/>
            </p:nvSpPr>
            <p:spPr>
              <a:xfrm>
                <a:off x="-561219" y="244037"/>
                <a:ext cx="14965841" cy="15299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a:endParaRPr lang="en-US" sz="1579" dirty="0">
                  <a:solidFill>
                    <a:srgbClr val="FFFFFF"/>
                  </a:solidFill>
                  <a:latin typeface="Calibri" panose="020F0502020204030204"/>
                </a:endParaRPr>
              </a:p>
            </p:txBody>
          </p:sp>
          <p:sp>
            <p:nvSpPr>
              <p:cNvPr id="53" name="Rectangle 52">
                <a:extLst>
                  <a:ext uri="{FF2B5EF4-FFF2-40B4-BE49-F238E27FC236}">
                    <a16:creationId xmlns:a16="http://schemas.microsoft.com/office/drawing/2014/main" id="{1DBD6F3B-2710-7940-8106-CD79E9B27D96}"/>
                  </a:ext>
                </a:extLst>
              </p:cNvPr>
              <p:cNvSpPr/>
              <p:nvPr/>
            </p:nvSpPr>
            <p:spPr>
              <a:xfrm>
                <a:off x="-561219" y="1769444"/>
                <a:ext cx="14965841" cy="1720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a:endParaRPr lang="en-US" sz="1579" dirty="0">
                  <a:solidFill>
                    <a:srgbClr val="FFFFFF"/>
                  </a:solidFill>
                  <a:latin typeface="Calibri" panose="020F0502020204030204"/>
                </a:endParaRPr>
              </a:p>
            </p:txBody>
          </p:sp>
          <p:sp>
            <p:nvSpPr>
              <p:cNvPr id="54" name="Rectangle 53">
                <a:extLst>
                  <a:ext uri="{FF2B5EF4-FFF2-40B4-BE49-F238E27FC236}">
                    <a16:creationId xmlns:a16="http://schemas.microsoft.com/office/drawing/2014/main" id="{848CA9EE-037D-3B47-8425-FF2E6460E6C4}"/>
                  </a:ext>
                </a:extLst>
              </p:cNvPr>
              <p:cNvSpPr/>
              <p:nvPr/>
            </p:nvSpPr>
            <p:spPr>
              <a:xfrm>
                <a:off x="-561219" y="3496204"/>
                <a:ext cx="14965841" cy="1629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a:endParaRPr lang="en-US" sz="1579" dirty="0">
                  <a:solidFill>
                    <a:srgbClr val="FFFFFF"/>
                  </a:solidFill>
                  <a:latin typeface="Calibri" panose="020F0502020204030204"/>
                </a:endParaRPr>
              </a:p>
            </p:txBody>
          </p:sp>
        </p:grpSp>
        <p:sp>
          <p:nvSpPr>
            <p:cNvPr id="64" name="Rectangle 63">
              <a:extLst>
                <a:ext uri="{FF2B5EF4-FFF2-40B4-BE49-F238E27FC236}">
                  <a16:creationId xmlns:a16="http://schemas.microsoft.com/office/drawing/2014/main" id="{35EF4CE9-A158-9B47-A22C-DAD515E04690}"/>
                </a:ext>
              </a:extLst>
            </p:cNvPr>
            <p:cNvSpPr/>
            <p:nvPr/>
          </p:nvSpPr>
          <p:spPr>
            <a:xfrm>
              <a:off x="868399" y="683797"/>
              <a:ext cx="1684731" cy="5094379"/>
            </a:xfrm>
            <a:prstGeom prst="rect">
              <a:avLst/>
            </a:prstGeom>
            <a:solidFill>
              <a:schemeClr val="tx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a:endParaRPr lang="en-US" sz="1579" dirty="0">
                <a:solidFill>
                  <a:srgbClr val="FFFFFF"/>
                </a:solidFill>
                <a:latin typeface="Calibri" panose="020F0502020204030204"/>
              </a:endParaRPr>
            </a:p>
          </p:txBody>
        </p:sp>
        <p:sp>
          <p:nvSpPr>
            <p:cNvPr id="51" name="TextBox 50">
              <a:extLst>
                <a:ext uri="{FF2B5EF4-FFF2-40B4-BE49-F238E27FC236}">
                  <a16:creationId xmlns:a16="http://schemas.microsoft.com/office/drawing/2014/main" id="{64606EDC-1C94-964D-B0B3-61AF369D8556}"/>
                </a:ext>
              </a:extLst>
            </p:cNvPr>
            <p:cNvSpPr txBox="1"/>
            <p:nvPr/>
          </p:nvSpPr>
          <p:spPr>
            <a:xfrm>
              <a:off x="947992" y="1495218"/>
              <a:ext cx="1525544" cy="320764"/>
            </a:xfrm>
            <a:prstGeom prst="rect">
              <a:avLst/>
            </a:prstGeom>
            <a:noFill/>
          </p:spPr>
          <p:txBody>
            <a:bodyPr wrap="square" rtlCol="0">
              <a:spAutoFit/>
            </a:bodyPr>
            <a:lstStyle/>
            <a:p>
              <a:pPr algn="ctr" defTabSz="802011"/>
              <a:r>
                <a:rPr lang="en-US" sz="1228" b="1" dirty="0">
                  <a:solidFill>
                    <a:srgbClr val="000000"/>
                  </a:solidFill>
                  <a:latin typeface="Calibri" panose="020F0502020204030204"/>
                </a:rPr>
                <a:t>Buildings</a:t>
              </a:r>
            </a:p>
          </p:txBody>
        </p:sp>
        <p:sp>
          <p:nvSpPr>
            <p:cNvPr id="49" name="TextBox 48">
              <a:extLst>
                <a:ext uri="{FF2B5EF4-FFF2-40B4-BE49-F238E27FC236}">
                  <a16:creationId xmlns:a16="http://schemas.microsoft.com/office/drawing/2014/main" id="{429B41A9-5189-C34F-9D9E-2137FCFDBE31}"/>
                </a:ext>
              </a:extLst>
            </p:cNvPr>
            <p:cNvSpPr txBox="1"/>
            <p:nvPr/>
          </p:nvSpPr>
          <p:spPr>
            <a:xfrm>
              <a:off x="947992" y="2881220"/>
              <a:ext cx="1525546" cy="320764"/>
            </a:xfrm>
            <a:prstGeom prst="rect">
              <a:avLst/>
            </a:prstGeom>
            <a:noFill/>
          </p:spPr>
          <p:txBody>
            <a:bodyPr wrap="square" rtlCol="0">
              <a:spAutoFit/>
            </a:bodyPr>
            <a:lstStyle/>
            <a:p>
              <a:pPr algn="ctr" defTabSz="802011"/>
              <a:r>
                <a:rPr lang="en-US" sz="1228" b="1" dirty="0">
                  <a:solidFill>
                    <a:srgbClr val="F59C38"/>
                  </a:solidFill>
                  <a:latin typeface="Calibri" panose="020F0502020204030204"/>
                </a:rPr>
                <a:t>Vehicles</a:t>
              </a:r>
            </a:p>
          </p:txBody>
        </p:sp>
        <p:sp>
          <p:nvSpPr>
            <p:cNvPr id="47" name="TextBox 46">
              <a:extLst>
                <a:ext uri="{FF2B5EF4-FFF2-40B4-BE49-F238E27FC236}">
                  <a16:creationId xmlns:a16="http://schemas.microsoft.com/office/drawing/2014/main" id="{9FB95E8C-3766-DA47-993B-E3B83F4703D8}"/>
                </a:ext>
              </a:extLst>
            </p:cNvPr>
            <p:cNvSpPr txBox="1"/>
            <p:nvPr/>
          </p:nvSpPr>
          <p:spPr>
            <a:xfrm>
              <a:off x="966525" y="4032279"/>
              <a:ext cx="1525546" cy="320764"/>
            </a:xfrm>
            <a:prstGeom prst="rect">
              <a:avLst/>
            </a:prstGeom>
            <a:noFill/>
          </p:spPr>
          <p:txBody>
            <a:bodyPr wrap="square" rtlCol="0">
              <a:spAutoFit/>
            </a:bodyPr>
            <a:lstStyle/>
            <a:p>
              <a:pPr algn="ctr" defTabSz="802011"/>
              <a:r>
                <a:rPr lang="en-US" sz="1228" b="1" dirty="0">
                  <a:solidFill>
                    <a:srgbClr val="4E98C8"/>
                  </a:solidFill>
                  <a:latin typeface="Calibri" panose="020F0502020204030204"/>
                </a:rPr>
                <a:t>Carbon</a:t>
              </a:r>
            </a:p>
          </p:txBody>
        </p:sp>
        <p:sp>
          <p:nvSpPr>
            <p:cNvPr id="45" name="TextBox 44">
              <a:extLst>
                <a:ext uri="{FF2B5EF4-FFF2-40B4-BE49-F238E27FC236}">
                  <a16:creationId xmlns:a16="http://schemas.microsoft.com/office/drawing/2014/main" id="{5D2F7925-7FF9-0B4E-BEF0-B62D894038ED}"/>
                </a:ext>
              </a:extLst>
            </p:cNvPr>
            <p:cNvSpPr txBox="1"/>
            <p:nvPr/>
          </p:nvSpPr>
          <p:spPr>
            <a:xfrm>
              <a:off x="784162" y="5463585"/>
              <a:ext cx="1853204" cy="320764"/>
            </a:xfrm>
            <a:prstGeom prst="rect">
              <a:avLst/>
            </a:prstGeom>
            <a:noFill/>
          </p:spPr>
          <p:txBody>
            <a:bodyPr wrap="square" rtlCol="0">
              <a:spAutoFit/>
            </a:bodyPr>
            <a:lstStyle/>
            <a:p>
              <a:pPr algn="ctr" defTabSz="802011"/>
              <a:r>
                <a:rPr lang="en-US" sz="1228" b="1" dirty="0">
                  <a:solidFill>
                    <a:srgbClr val="D10460"/>
                  </a:solidFill>
                  <a:latin typeface="Calibri" panose="020F0502020204030204"/>
                </a:rPr>
                <a:t>Climate Change</a:t>
              </a:r>
            </a:p>
          </p:txBody>
        </p:sp>
        <p:pic>
          <p:nvPicPr>
            <p:cNvPr id="57" name="Graphic 56" descr="Building with solid fill">
              <a:extLst>
                <a:ext uri="{FF2B5EF4-FFF2-40B4-BE49-F238E27FC236}">
                  <a16:creationId xmlns:a16="http://schemas.microsoft.com/office/drawing/2014/main" id="{62763197-49FC-BB46-BA33-27B7A4E1EEA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27189" y="891874"/>
              <a:ext cx="596149" cy="596149"/>
            </a:xfrm>
            <a:prstGeom prst="rect">
              <a:avLst/>
            </a:prstGeom>
          </p:spPr>
        </p:pic>
        <p:pic>
          <p:nvPicPr>
            <p:cNvPr id="59" name="Graphic 58" descr="Electric car with solid fill">
              <a:extLst>
                <a:ext uri="{FF2B5EF4-FFF2-40B4-BE49-F238E27FC236}">
                  <a16:creationId xmlns:a16="http://schemas.microsoft.com/office/drawing/2014/main" id="{9FF06560-CBAF-8C47-BF4B-42F7B89D5F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01260" y="2164731"/>
              <a:ext cx="616480" cy="616480"/>
            </a:xfrm>
            <a:prstGeom prst="rect">
              <a:avLst/>
            </a:prstGeom>
          </p:spPr>
        </p:pic>
        <p:pic>
          <p:nvPicPr>
            <p:cNvPr id="61" name="Graphic 60" descr="Deciduous tree with solid fill">
              <a:extLst>
                <a:ext uri="{FF2B5EF4-FFF2-40B4-BE49-F238E27FC236}">
                  <a16:creationId xmlns:a16="http://schemas.microsoft.com/office/drawing/2014/main" id="{C392F345-6C32-0B4B-A3C3-C40DAB62EC2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06058" y="3385164"/>
              <a:ext cx="638411" cy="638411"/>
            </a:xfrm>
            <a:prstGeom prst="rect">
              <a:avLst/>
            </a:prstGeom>
          </p:spPr>
        </p:pic>
        <p:pic>
          <p:nvPicPr>
            <p:cNvPr id="63" name="Graphic 62" descr="Earth globe: Africa and Europe with solid fill">
              <a:extLst>
                <a:ext uri="{FF2B5EF4-FFF2-40B4-BE49-F238E27FC236}">
                  <a16:creationId xmlns:a16="http://schemas.microsoft.com/office/drawing/2014/main" id="{7CFF26CF-EEB5-944A-905C-5D6F3B5F346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79997" y="4769563"/>
              <a:ext cx="659005" cy="659005"/>
            </a:xfrm>
            <a:prstGeom prst="rect">
              <a:avLst/>
            </a:prstGeom>
          </p:spPr>
        </p:pic>
        <p:cxnSp>
          <p:nvCxnSpPr>
            <p:cNvPr id="72" name="Straight Connector 71">
              <a:extLst>
                <a:ext uri="{FF2B5EF4-FFF2-40B4-BE49-F238E27FC236}">
                  <a16:creationId xmlns:a16="http://schemas.microsoft.com/office/drawing/2014/main" id="{F2F03E6C-A3C0-8D4C-A598-FA7F1CF58BEF}"/>
                </a:ext>
              </a:extLst>
            </p:cNvPr>
            <p:cNvCxnSpPr/>
            <p:nvPr/>
          </p:nvCxnSpPr>
          <p:spPr>
            <a:xfrm>
              <a:off x="0" y="1926477"/>
              <a:ext cx="121920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65880EF-2BFE-FE40-8494-A62A8102E668}"/>
                </a:ext>
              </a:extLst>
            </p:cNvPr>
            <p:cNvCxnSpPr/>
            <p:nvPr/>
          </p:nvCxnSpPr>
          <p:spPr>
            <a:xfrm>
              <a:off x="0" y="3329608"/>
              <a:ext cx="121920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A61A3FD-5C7A-1F4C-85E2-CB83E7795549}"/>
                </a:ext>
              </a:extLst>
            </p:cNvPr>
            <p:cNvCxnSpPr/>
            <p:nvPr/>
          </p:nvCxnSpPr>
          <p:spPr>
            <a:xfrm>
              <a:off x="0" y="4669677"/>
              <a:ext cx="121920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BEBA47D-5FC3-F347-9D2E-352347BAA24A}"/>
                </a:ext>
              </a:extLst>
            </p:cNvPr>
            <p:cNvCxnSpPr/>
            <p:nvPr/>
          </p:nvCxnSpPr>
          <p:spPr>
            <a:xfrm>
              <a:off x="0" y="5773263"/>
              <a:ext cx="121920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3152070C-820B-4E38-AAC0-A17BFD2FAA54}"/>
              </a:ext>
            </a:extLst>
          </p:cNvPr>
          <p:cNvSpPr/>
          <p:nvPr/>
        </p:nvSpPr>
        <p:spPr>
          <a:xfrm>
            <a:off x="2238975" y="2340154"/>
            <a:ext cx="2724699" cy="4458914"/>
          </a:xfrm>
          <a:prstGeom prst="rect">
            <a:avLst/>
          </a:prstGeom>
          <a:solidFill>
            <a:srgbClr val="4E98C8">
              <a:alpha val="20000"/>
            </a:srgbClr>
          </a:solidFill>
          <a:ln>
            <a:solidFill>
              <a:srgbClr val="4E9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endParaRPr lang="en-GB" sz="379" dirty="0">
              <a:solidFill>
                <a:srgbClr val="FFFFFF"/>
              </a:solidFill>
              <a:latin typeface="Calibri" panose="020F0502020204030204"/>
            </a:endParaRPr>
          </a:p>
        </p:txBody>
      </p:sp>
      <p:sp>
        <p:nvSpPr>
          <p:cNvPr id="60" name="Rectangle 59">
            <a:extLst>
              <a:ext uri="{FF2B5EF4-FFF2-40B4-BE49-F238E27FC236}">
                <a16:creationId xmlns:a16="http://schemas.microsoft.com/office/drawing/2014/main" id="{5E9222C6-75C1-4B08-BC48-2EB3F756FA5B}"/>
              </a:ext>
            </a:extLst>
          </p:cNvPr>
          <p:cNvSpPr/>
          <p:nvPr/>
        </p:nvSpPr>
        <p:spPr>
          <a:xfrm>
            <a:off x="4971692" y="2348772"/>
            <a:ext cx="2724699" cy="4458914"/>
          </a:xfrm>
          <a:prstGeom prst="rect">
            <a:avLst/>
          </a:prstGeom>
          <a:solidFill>
            <a:srgbClr val="F59C38">
              <a:alpha val="20000"/>
            </a:srgbClr>
          </a:solidFill>
          <a:ln>
            <a:solidFill>
              <a:srgbClr val="F59C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endParaRPr lang="en-GB" sz="379" dirty="0">
              <a:solidFill>
                <a:srgbClr val="FFFFFF"/>
              </a:solidFill>
              <a:latin typeface="Calibri" panose="020F0502020204030204"/>
            </a:endParaRPr>
          </a:p>
        </p:txBody>
      </p:sp>
      <p:sp>
        <p:nvSpPr>
          <p:cNvPr id="62" name="Rectangle 61">
            <a:extLst>
              <a:ext uri="{FF2B5EF4-FFF2-40B4-BE49-F238E27FC236}">
                <a16:creationId xmlns:a16="http://schemas.microsoft.com/office/drawing/2014/main" id="{33D80A29-3E26-4996-A1C8-214EDB00E7BC}"/>
              </a:ext>
            </a:extLst>
          </p:cNvPr>
          <p:cNvSpPr/>
          <p:nvPr/>
        </p:nvSpPr>
        <p:spPr>
          <a:xfrm>
            <a:off x="7704410" y="2343865"/>
            <a:ext cx="2724699" cy="4458914"/>
          </a:xfrm>
          <a:prstGeom prst="rect">
            <a:avLst/>
          </a:prstGeom>
          <a:solidFill>
            <a:srgbClr val="D10460">
              <a:alpha val="20000"/>
            </a:srgbClr>
          </a:solidFill>
          <a:ln>
            <a:solidFill>
              <a:srgbClr val="D10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endParaRPr lang="en-GB" sz="379" dirty="0">
              <a:solidFill>
                <a:srgbClr val="FFFFFF"/>
              </a:solidFill>
              <a:latin typeface="Calibri" panose="020F0502020204030204"/>
            </a:endParaRPr>
          </a:p>
        </p:txBody>
      </p:sp>
      <p:sp>
        <p:nvSpPr>
          <p:cNvPr id="65" name="Object 14">
            <a:extLst>
              <a:ext uri="{FF2B5EF4-FFF2-40B4-BE49-F238E27FC236}">
                <a16:creationId xmlns:a16="http://schemas.microsoft.com/office/drawing/2014/main" id="{E57A64DF-0FDD-4CC6-9706-4CC56B2F29E2}"/>
              </a:ext>
            </a:extLst>
          </p:cNvPr>
          <p:cNvSpPr txBox="1"/>
          <p:nvPr/>
        </p:nvSpPr>
        <p:spPr>
          <a:xfrm>
            <a:off x="2372639" y="212953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2020</a:t>
            </a:r>
            <a:endParaRPr lang="en-US" sz="300" dirty="0">
              <a:solidFill>
                <a:prstClr val="black"/>
              </a:solidFill>
              <a:latin typeface="Arial"/>
            </a:endParaRPr>
          </a:p>
        </p:txBody>
      </p:sp>
      <p:sp>
        <p:nvSpPr>
          <p:cNvPr id="66" name="Object 14">
            <a:extLst>
              <a:ext uri="{FF2B5EF4-FFF2-40B4-BE49-F238E27FC236}">
                <a16:creationId xmlns:a16="http://schemas.microsoft.com/office/drawing/2014/main" id="{099B8FD3-1316-48CA-B631-6D49931C3974}"/>
              </a:ext>
            </a:extLst>
          </p:cNvPr>
          <p:cNvSpPr txBox="1"/>
          <p:nvPr/>
        </p:nvSpPr>
        <p:spPr>
          <a:xfrm>
            <a:off x="5107477" y="211788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2025</a:t>
            </a:r>
            <a:endParaRPr lang="en-US" sz="300" dirty="0">
              <a:solidFill>
                <a:prstClr val="black"/>
              </a:solidFill>
              <a:latin typeface="Arial"/>
            </a:endParaRPr>
          </a:p>
        </p:txBody>
      </p:sp>
      <p:sp>
        <p:nvSpPr>
          <p:cNvPr id="67" name="Object 14">
            <a:extLst>
              <a:ext uri="{FF2B5EF4-FFF2-40B4-BE49-F238E27FC236}">
                <a16:creationId xmlns:a16="http://schemas.microsoft.com/office/drawing/2014/main" id="{CD09379A-14A0-4BB4-B1AF-D4AFFD3E8A06}"/>
              </a:ext>
            </a:extLst>
          </p:cNvPr>
          <p:cNvSpPr txBox="1"/>
          <p:nvPr/>
        </p:nvSpPr>
        <p:spPr>
          <a:xfrm>
            <a:off x="7829295" y="211788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2030</a:t>
            </a:r>
            <a:endParaRPr lang="en-US" sz="300" dirty="0">
              <a:solidFill>
                <a:prstClr val="black"/>
              </a:solidFill>
              <a:latin typeface="Arial"/>
            </a:endParaRPr>
          </a:p>
        </p:txBody>
      </p:sp>
      <p:sp>
        <p:nvSpPr>
          <p:cNvPr id="68" name="Object 14">
            <a:extLst>
              <a:ext uri="{FF2B5EF4-FFF2-40B4-BE49-F238E27FC236}">
                <a16:creationId xmlns:a16="http://schemas.microsoft.com/office/drawing/2014/main" id="{C4BD6A2D-9AE8-430E-8868-B6999D325F3B}"/>
              </a:ext>
            </a:extLst>
          </p:cNvPr>
          <p:cNvSpPr txBox="1"/>
          <p:nvPr/>
        </p:nvSpPr>
        <p:spPr>
          <a:xfrm rot="16200000">
            <a:off x="10389097" y="2117818"/>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2035</a:t>
            </a:r>
            <a:endParaRPr lang="en-US" sz="300" dirty="0">
              <a:solidFill>
                <a:prstClr val="black"/>
              </a:solidFill>
              <a:latin typeface="Arial"/>
            </a:endParaRPr>
          </a:p>
        </p:txBody>
      </p:sp>
      <p:sp>
        <p:nvSpPr>
          <p:cNvPr id="4" name="TextBox 3">
            <a:extLst>
              <a:ext uri="{FF2B5EF4-FFF2-40B4-BE49-F238E27FC236}">
                <a16:creationId xmlns:a16="http://schemas.microsoft.com/office/drawing/2014/main" id="{6DD1CD63-B765-40A4-8744-8E46A3030658}"/>
              </a:ext>
            </a:extLst>
          </p:cNvPr>
          <p:cNvSpPr txBox="1"/>
          <p:nvPr/>
        </p:nvSpPr>
        <p:spPr>
          <a:xfrm>
            <a:off x="9847024" y="2595998"/>
            <a:ext cx="778067" cy="519758"/>
          </a:xfrm>
          <a:prstGeom prst="rect">
            <a:avLst/>
          </a:prstGeom>
          <a:noFill/>
        </p:spPr>
        <p:txBody>
          <a:bodyPr wrap="square" rtlCol="0">
            <a:spAutoFit/>
          </a:bodyPr>
          <a:lstStyle/>
          <a:p>
            <a:pPr defTabSz="192481"/>
            <a:r>
              <a:rPr lang="en-GB" sz="926" dirty="0">
                <a:solidFill>
                  <a:srgbClr val="000000"/>
                </a:solidFill>
                <a:latin typeface="Calibri" panose="020F0502020204030204"/>
              </a:rPr>
              <a:t>Grid power expected to be Net Zero</a:t>
            </a:r>
          </a:p>
        </p:txBody>
      </p:sp>
      <p:sp>
        <p:nvSpPr>
          <p:cNvPr id="69" name="TextBox 68">
            <a:extLst>
              <a:ext uri="{FF2B5EF4-FFF2-40B4-BE49-F238E27FC236}">
                <a16:creationId xmlns:a16="http://schemas.microsoft.com/office/drawing/2014/main" id="{B16ADE12-AD35-49F9-894B-10D9C9776688}"/>
              </a:ext>
            </a:extLst>
          </p:cNvPr>
          <p:cNvSpPr txBox="1"/>
          <p:nvPr/>
        </p:nvSpPr>
        <p:spPr>
          <a:xfrm>
            <a:off x="7755517" y="2576112"/>
            <a:ext cx="1022563" cy="519758"/>
          </a:xfrm>
          <a:prstGeom prst="rect">
            <a:avLst/>
          </a:prstGeom>
          <a:noFill/>
        </p:spPr>
        <p:txBody>
          <a:bodyPr wrap="square" rtlCol="0">
            <a:spAutoFit/>
          </a:bodyPr>
          <a:lstStyle/>
          <a:p>
            <a:pPr defTabSz="192481"/>
            <a:r>
              <a:rPr lang="en-GB" sz="926" dirty="0">
                <a:solidFill>
                  <a:srgbClr val="000000"/>
                </a:solidFill>
                <a:latin typeface="Calibri" panose="020F0502020204030204"/>
              </a:rPr>
              <a:t>EPC ratings for buildings must be B or higher*</a:t>
            </a:r>
          </a:p>
        </p:txBody>
      </p:sp>
      <p:sp>
        <p:nvSpPr>
          <p:cNvPr id="70" name="TextBox 69">
            <a:extLst>
              <a:ext uri="{FF2B5EF4-FFF2-40B4-BE49-F238E27FC236}">
                <a16:creationId xmlns:a16="http://schemas.microsoft.com/office/drawing/2014/main" id="{3FCCE9A6-4599-4377-9B04-B61ECEDAC49A}"/>
              </a:ext>
            </a:extLst>
          </p:cNvPr>
          <p:cNvSpPr txBox="1"/>
          <p:nvPr/>
        </p:nvSpPr>
        <p:spPr>
          <a:xfrm>
            <a:off x="6195521" y="2585829"/>
            <a:ext cx="917073" cy="519758"/>
          </a:xfrm>
          <a:prstGeom prst="rect">
            <a:avLst/>
          </a:prstGeom>
          <a:noFill/>
        </p:spPr>
        <p:txBody>
          <a:bodyPr wrap="square" rtlCol="0">
            <a:spAutoFit/>
          </a:bodyPr>
          <a:lstStyle/>
          <a:p>
            <a:pPr defTabSz="192481"/>
            <a:r>
              <a:rPr lang="en-GB" sz="926" dirty="0">
                <a:solidFill>
                  <a:srgbClr val="000000"/>
                </a:solidFill>
                <a:latin typeface="Calibri" panose="020F0502020204030204"/>
              </a:rPr>
              <a:t>EPC ratings for buildings must be C or higher*</a:t>
            </a:r>
          </a:p>
        </p:txBody>
      </p:sp>
      <p:sp>
        <p:nvSpPr>
          <p:cNvPr id="5" name="Arrow: Right 4">
            <a:extLst>
              <a:ext uri="{FF2B5EF4-FFF2-40B4-BE49-F238E27FC236}">
                <a16:creationId xmlns:a16="http://schemas.microsoft.com/office/drawing/2014/main" id="{9D4E2907-34ED-41EF-B308-C9D34C087221}"/>
              </a:ext>
            </a:extLst>
          </p:cNvPr>
          <p:cNvSpPr/>
          <p:nvPr/>
        </p:nvSpPr>
        <p:spPr>
          <a:xfrm>
            <a:off x="2264405" y="3119907"/>
            <a:ext cx="5431986" cy="27328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r>
              <a:rPr lang="en-GB" sz="926" dirty="0">
                <a:solidFill>
                  <a:srgbClr val="FFFFFF"/>
                </a:solidFill>
                <a:latin typeface="Calibri" panose="020F0502020204030204"/>
              </a:rPr>
              <a:t>AVERAGE 28% REDUCTION</a:t>
            </a:r>
          </a:p>
        </p:txBody>
      </p:sp>
      <p:sp>
        <p:nvSpPr>
          <p:cNvPr id="71" name="Arrow: Right 70">
            <a:extLst>
              <a:ext uri="{FF2B5EF4-FFF2-40B4-BE49-F238E27FC236}">
                <a16:creationId xmlns:a16="http://schemas.microsoft.com/office/drawing/2014/main" id="{FDD08860-8494-4DFC-ACC0-94F40A97F980}"/>
              </a:ext>
            </a:extLst>
          </p:cNvPr>
          <p:cNvSpPr/>
          <p:nvPr/>
        </p:nvSpPr>
        <p:spPr>
          <a:xfrm>
            <a:off x="7721821" y="3127882"/>
            <a:ext cx="2982706" cy="27328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r>
              <a:rPr lang="en-GB" sz="926" dirty="0">
                <a:solidFill>
                  <a:srgbClr val="FFFFFF"/>
                </a:solidFill>
                <a:latin typeface="Calibri" panose="020F0502020204030204"/>
              </a:rPr>
              <a:t>FURTHER 70% REDUCTION BY 2050</a:t>
            </a:r>
          </a:p>
        </p:txBody>
      </p:sp>
      <p:sp>
        <p:nvSpPr>
          <p:cNvPr id="76" name="TextBox 75">
            <a:extLst>
              <a:ext uri="{FF2B5EF4-FFF2-40B4-BE49-F238E27FC236}">
                <a16:creationId xmlns:a16="http://schemas.microsoft.com/office/drawing/2014/main" id="{960E4D65-68EB-4204-A43A-8216C57E3A53}"/>
              </a:ext>
            </a:extLst>
          </p:cNvPr>
          <p:cNvSpPr txBox="1"/>
          <p:nvPr/>
        </p:nvSpPr>
        <p:spPr>
          <a:xfrm>
            <a:off x="3750264" y="2343865"/>
            <a:ext cx="753890" cy="123111"/>
          </a:xfrm>
          <a:prstGeom prst="rect">
            <a:avLst/>
          </a:prstGeom>
          <a:noFill/>
        </p:spPr>
        <p:txBody>
          <a:bodyPr wrap="square" lIns="0" tIns="0" rIns="0" bIns="0" rtlCol="0">
            <a:spAutoFit/>
          </a:bodyPr>
          <a:lstStyle/>
          <a:p>
            <a:pPr algn="ctr" defTabSz="192481"/>
            <a:r>
              <a:rPr lang="en-GB" sz="800" dirty="0">
                <a:solidFill>
                  <a:srgbClr val="000000"/>
                </a:solidFill>
                <a:latin typeface="Calibri" panose="020F0502020204030204"/>
              </a:rPr>
              <a:t>ESOS 3</a:t>
            </a:r>
          </a:p>
        </p:txBody>
      </p:sp>
      <p:sp>
        <p:nvSpPr>
          <p:cNvPr id="77" name="TextBox 76">
            <a:extLst>
              <a:ext uri="{FF2B5EF4-FFF2-40B4-BE49-F238E27FC236}">
                <a16:creationId xmlns:a16="http://schemas.microsoft.com/office/drawing/2014/main" id="{949C3801-A293-4430-9B78-295D5A0E5540}"/>
              </a:ext>
            </a:extLst>
          </p:cNvPr>
          <p:cNvSpPr txBox="1"/>
          <p:nvPr/>
        </p:nvSpPr>
        <p:spPr>
          <a:xfrm>
            <a:off x="6003277" y="2353641"/>
            <a:ext cx="753890" cy="123111"/>
          </a:xfrm>
          <a:prstGeom prst="rect">
            <a:avLst/>
          </a:prstGeom>
          <a:noFill/>
        </p:spPr>
        <p:txBody>
          <a:bodyPr wrap="square" lIns="0" tIns="0" rIns="0" bIns="0" rtlCol="0">
            <a:spAutoFit/>
          </a:bodyPr>
          <a:lstStyle/>
          <a:p>
            <a:pPr algn="ctr" defTabSz="192481"/>
            <a:r>
              <a:rPr lang="en-GB" sz="800" dirty="0">
                <a:solidFill>
                  <a:srgbClr val="000000"/>
                </a:solidFill>
                <a:latin typeface="Calibri" panose="020F0502020204030204"/>
              </a:rPr>
              <a:t>ESOS 4</a:t>
            </a:r>
          </a:p>
        </p:txBody>
      </p:sp>
      <p:sp>
        <p:nvSpPr>
          <p:cNvPr id="78" name="TextBox 77">
            <a:extLst>
              <a:ext uri="{FF2B5EF4-FFF2-40B4-BE49-F238E27FC236}">
                <a16:creationId xmlns:a16="http://schemas.microsoft.com/office/drawing/2014/main" id="{53E41E45-EB84-4370-A7E9-56CDD227BC1D}"/>
              </a:ext>
            </a:extLst>
          </p:cNvPr>
          <p:cNvSpPr txBox="1"/>
          <p:nvPr/>
        </p:nvSpPr>
        <p:spPr>
          <a:xfrm>
            <a:off x="8232637" y="2365351"/>
            <a:ext cx="753890" cy="123111"/>
          </a:xfrm>
          <a:prstGeom prst="rect">
            <a:avLst/>
          </a:prstGeom>
          <a:noFill/>
        </p:spPr>
        <p:txBody>
          <a:bodyPr wrap="square" lIns="0" tIns="0" rIns="0" bIns="0" rtlCol="0">
            <a:spAutoFit/>
          </a:bodyPr>
          <a:lstStyle/>
          <a:p>
            <a:pPr algn="ctr" defTabSz="192481"/>
            <a:r>
              <a:rPr lang="en-GB" sz="800" dirty="0">
                <a:solidFill>
                  <a:srgbClr val="000000"/>
                </a:solidFill>
                <a:latin typeface="Calibri" panose="020F0502020204030204"/>
              </a:rPr>
              <a:t>ESOS 5</a:t>
            </a:r>
          </a:p>
        </p:txBody>
      </p:sp>
      <p:grpSp>
        <p:nvGrpSpPr>
          <p:cNvPr id="32" name="Group 31">
            <a:extLst>
              <a:ext uri="{FF2B5EF4-FFF2-40B4-BE49-F238E27FC236}">
                <a16:creationId xmlns:a16="http://schemas.microsoft.com/office/drawing/2014/main" id="{6E67B518-01D8-44AD-ACA4-1B60BCC3532F}"/>
              </a:ext>
            </a:extLst>
          </p:cNvPr>
          <p:cNvGrpSpPr/>
          <p:nvPr/>
        </p:nvGrpSpPr>
        <p:grpSpPr>
          <a:xfrm>
            <a:off x="2798582" y="2331537"/>
            <a:ext cx="1611791" cy="4467532"/>
            <a:chOff x="13296900" y="10321846"/>
            <a:chExt cx="7658100" cy="21226579"/>
          </a:xfrm>
        </p:grpSpPr>
        <p:cxnSp>
          <p:nvCxnSpPr>
            <p:cNvPr id="11" name="Straight Connector 10">
              <a:extLst>
                <a:ext uri="{FF2B5EF4-FFF2-40B4-BE49-F238E27FC236}">
                  <a16:creationId xmlns:a16="http://schemas.microsoft.com/office/drawing/2014/main" id="{4AEA10BB-65E4-448A-AE84-14AB88A8A132}"/>
                </a:ext>
              </a:extLst>
            </p:cNvPr>
            <p:cNvCxnSpPr>
              <a:cxnSpLocks/>
            </p:cNvCxnSpPr>
            <p:nvPr/>
          </p:nvCxnSpPr>
          <p:spPr>
            <a:xfrm>
              <a:off x="132969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8968645-14CA-4ACF-8795-DBE8031350F7}"/>
                </a:ext>
              </a:extLst>
            </p:cNvPr>
            <p:cNvCxnSpPr>
              <a:cxnSpLocks/>
            </p:cNvCxnSpPr>
            <p:nvPr/>
          </p:nvCxnSpPr>
          <p:spPr>
            <a:xfrm>
              <a:off x="158496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D5F3898-BB95-4459-92C8-88205DABC7D8}"/>
                </a:ext>
              </a:extLst>
            </p:cNvPr>
            <p:cNvCxnSpPr>
              <a:cxnSpLocks/>
            </p:cNvCxnSpPr>
            <p:nvPr/>
          </p:nvCxnSpPr>
          <p:spPr>
            <a:xfrm>
              <a:off x="184023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C142BC8-E5F7-42A1-B60E-30EC8CC94DDC}"/>
                </a:ext>
              </a:extLst>
            </p:cNvPr>
            <p:cNvCxnSpPr>
              <a:cxnSpLocks/>
            </p:cNvCxnSpPr>
            <p:nvPr/>
          </p:nvCxnSpPr>
          <p:spPr>
            <a:xfrm>
              <a:off x="209550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3DEED19-891A-4FBE-94B4-E949B74A0046}"/>
              </a:ext>
            </a:extLst>
          </p:cNvPr>
          <p:cNvGrpSpPr/>
          <p:nvPr/>
        </p:nvGrpSpPr>
        <p:grpSpPr>
          <a:xfrm>
            <a:off x="5573107" y="2355593"/>
            <a:ext cx="1611791" cy="4467532"/>
            <a:chOff x="13296900" y="10321846"/>
            <a:chExt cx="7658100" cy="21226579"/>
          </a:xfrm>
        </p:grpSpPr>
        <p:cxnSp>
          <p:nvCxnSpPr>
            <p:cNvPr id="89" name="Straight Connector 88">
              <a:extLst>
                <a:ext uri="{FF2B5EF4-FFF2-40B4-BE49-F238E27FC236}">
                  <a16:creationId xmlns:a16="http://schemas.microsoft.com/office/drawing/2014/main" id="{9A73D77B-0260-41F5-9AC6-0599FB3C5EC6}"/>
                </a:ext>
              </a:extLst>
            </p:cNvPr>
            <p:cNvCxnSpPr>
              <a:cxnSpLocks/>
            </p:cNvCxnSpPr>
            <p:nvPr/>
          </p:nvCxnSpPr>
          <p:spPr>
            <a:xfrm>
              <a:off x="132969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34AB21-62D5-4979-862E-C96DB2075B41}"/>
                </a:ext>
              </a:extLst>
            </p:cNvPr>
            <p:cNvCxnSpPr>
              <a:cxnSpLocks/>
            </p:cNvCxnSpPr>
            <p:nvPr/>
          </p:nvCxnSpPr>
          <p:spPr>
            <a:xfrm>
              <a:off x="158496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2AD0083-3F58-48B3-B01C-CC9C6DFF3FE5}"/>
                </a:ext>
              </a:extLst>
            </p:cNvPr>
            <p:cNvCxnSpPr>
              <a:cxnSpLocks/>
            </p:cNvCxnSpPr>
            <p:nvPr/>
          </p:nvCxnSpPr>
          <p:spPr>
            <a:xfrm>
              <a:off x="184023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AD432B1-913D-4B5E-A3AE-DCD7AC368406}"/>
                </a:ext>
              </a:extLst>
            </p:cNvPr>
            <p:cNvCxnSpPr>
              <a:cxnSpLocks/>
            </p:cNvCxnSpPr>
            <p:nvPr/>
          </p:nvCxnSpPr>
          <p:spPr>
            <a:xfrm>
              <a:off x="209550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5A2D2497-B6BC-4D1B-8751-1DE2C81737A8}"/>
              </a:ext>
            </a:extLst>
          </p:cNvPr>
          <p:cNvGrpSpPr/>
          <p:nvPr/>
        </p:nvGrpSpPr>
        <p:grpSpPr>
          <a:xfrm>
            <a:off x="8307538" y="2363612"/>
            <a:ext cx="1611791" cy="4467532"/>
            <a:chOff x="13296900" y="10321846"/>
            <a:chExt cx="7658100" cy="21226579"/>
          </a:xfrm>
        </p:grpSpPr>
        <p:cxnSp>
          <p:nvCxnSpPr>
            <p:cNvPr id="94" name="Straight Connector 93">
              <a:extLst>
                <a:ext uri="{FF2B5EF4-FFF2-40B4-BE49-F238E27FC236}">
                  <a16:creationId xmlns:a16="http://schemas.microsoft.com/office/drawing/2014/main" id="{6D4C0B0F-84B4-4148-A1E3-5C1869E5DE29}"/>
                </a:ext>
              </a:extLst>
            </p:cNvPr>
            <p:cNvCxnSpPr>
              <a:cxnSpLocks/>
            </p:cNvCxnSpPr>
            <p:nvPr/>
          </p:nvCxnSpPr>
          <p:spPr>
            <a:xfrm>
              <a:off x="132969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D65C0A8-AF1C-426F-ABD3-DDAFBA28DE13}"/>
                </a:ext>
              </a:extLst>
            </p:cNvPr>
            <p:cNvCxnSpPr>
              <a:cxnSpLocks/>
            </p:cNvCxnSpPr>
            <p:nvPr/>
          </p:nvCxnSpPr>
          <p:spPr>
            <a:xfrm>
              <a:off x="158496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8EA52A7-1B5A-4B1C-9D4F-3083C60AD510}"/>
                </a:ext>
              </a:extLst>
            </p:cNvPr>
            <p:cNvCxnSpPr>
              <a:cxnSpLocks/>
            </p:cNvCxnSpPr>
            <p:nvPr/>
          </p:nvCxnSpPr>
          <p:spPr>
            <a:xfrm>
              <a:off x="184023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5D1D19-7A00-435C-BAE8-D8EE55F86FBE}"/>
                </a:ext>
              </a:extLst>
            </p:cNvPr>
            <p:cNvCxnSpPr>
              <a:cxnSpLocks/>
            </p:cNvCxnSpPr>
            <p:nvPr/>
          </p:nvCxnSpPr>
          <p:spPr>
            <a:xfrm>
              <a:off x="20955000" y="10321846"/>
              <a:ext cx="0" cy="21226579"/>
            </a:xfrm>
            <a:prstGeom prst="line">
              <a:avLst/>
            </a:prstGeom>
            <a:ln>
              <a:solidFill>
                <a:srgbClr val="7F7F7F">
                  <a:alpha val="89804"/>
                </a:srgbClr>
              </a:solidFill>
            </a:ln>
          </p:spPr>
          <p:style>
            <a:lnRef idx="1">
              <a:schemeClr val="accent1"/>
            </a:lnRef>
            <a:fillRef idx="0">
              <a:schemeClr val="accent1"/>
            </a:fillRef>
            <a:effectRef idx="0">
              <a:schemeClr val="accent1"/>
            </a:effectRef>
            <a:fontRef idx="minor">
              <a:schemeClr val="tx1"/>
            </a:fontRef>
          </p:style>
        </p:cxnSp>
      </p:grpSp>
      <p:sp>
        <p:nvSpPr>
          <p:cNvPr id="98" name="Object 14">
            <a:extLst>
              <a:ext uri="{FF2B5EF4-FFF2-40B4-BE49-F238E27FC236}">
                <a16:creationId xmlns:a16="http://schemas.microsoft.com/office/drawing/2014/main" id="{96DCB0D4-D807-4994-9B63-8C025286471E}"/>
              </a:ext>
            </a:extLst>
          </p:cNvPr>
          <p:cNvSpPr txBox="1"/>
          <p:nvPr/>
        </p:nvSpPr>
        <p:spPr>
          <a:xfrm>
            <a:off x="2940354" y="212953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2021</a:t>
            </a:r>
            <a:endParaRPr lang="en-US" sz="300" dirty="0">
              <a:solidFill>
                <a:prstClr val="black"/>
              </a:solidFill>
              <a:latin typeface="Arial"/>
            </a:endParaRPr>
          </a:p>
        </p:txBody>
      </p:sp>
      <p:sp>
        <p:nvSpPr>
          <p:cNvPr id="99" name="Object 14">
            <a:extLst>
              <a:ext uri="{FF2B5EF4-FFF2-40B4-BE49-F238E27FC236}">
                <a16:creationId xmlns:a16="http://schemas.microsoft.com/office/drawing/2014/main" id="{15F33AFD-F704-46C1-92AA-B2041C741EA7}"/>
              </a:ext>
            </a:extLst>
          </p:cNvPr>
          <p:cNvSpPr txBox="1"/>
          <p:nvPr/>
        </p:nvSpPr>
        <p:spPr>
          <a:xfrm>
            <a:off x="3469533" y="212154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2022</a:t>
            </a:r>
            <a:endParaRPr lang="en-US" sz="300" dirty="0">
              <a:solidFill>
                <a:prstClr val="black"/>
              </a:solidFill>
              <a:latin typeface="Arial"/>
            </a:endParaRPr>
          </a:p>
        </p:txBody>
      </p:sp>
      <p:sp>
        <p:nvSpPr>
          <p:cNvPr id="100" name="Object 14">
            <a:extLst>
              <a:ext uri="{FF2B5EF4-FFF2-40B4-BE49-F238E27FC236}">
                <a16:creationId xmlns:a16="http://schemas.microsoft.com/office/drawing/2014/main" id="{80CDC1D1-8943-4B4C-A01C-8F3EC158ADB0}"/>
              </a:ext>
            </a:extLst>
          </p:cNvPr>
          <p:cNvSpPr txBox="1"/>
          <p:nvPr/>
        </p:nvSpPr>
        <p:spPr>
          <a:xfrm>
            <a:off x="3975257" y="212154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2023</a:t>
            </a:r>
            <a:endParaRPr lang="en-US" sz="300" dirty="0">
              <a:solidFill>
                <a:prstClr val="black"/>
              </a:solidFill>
              <a:latin typeface="Arial"/>
            </a:endParaRPr>
          </a:p>
        </p:txBody>
      </p:sp>
      <p:sp>
        <p:nvSpPr>
          <p:cNvPr id="101" name="Object 14">
            <a:extLst>
              <a:ext uri="{FF2B5EF4-FFF2-40B4-BE49-F238E27FC236}">
                <a16:creationId xmlns:a16="http://schemas.microsoft.com/office/drawing/2014/main" id="{9B52DBD3-76C8-46FE-8326-A07F681BB631}"/>
              </a:ext>
            </a:extLst>
          </p:cNvPr>
          <p:cNvSpPr txBox="1"/>
          <p:nvPr/>
        </p:nvSpPr>
        <p:spPr>
          <a:xfrm>
            <a:off x="4528392" y="212154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2024</a:t>
            </a:r>
            <a:endParaRPr lang="en-US" sz="300" dirty="0">
              <a:solidFill>
                <a:prstClr val="black"/>
              </a:solidFill>
              <a:latin typeface="Arial"/>
            </a:endParaRPr>
          </a:p>
        </p:txBody>
      </p:sp>
      <p:sp>
        <p:nvSpPr>
          <p:cNvPr id="102" name="Object 14">
            <a:extLst>
              <a:ext uri="{FF2B5EF4-FFF2-40B4-BE49-F238E27FC236}">
                <a16:creationId xmlns:a16="http://schemas.microsoft.com/office/drawing/2014/main" id="{CE997C31-B265-4095-8975-15C1C4D84D8B}"/>
              </a:ext>
            </a:extLst>
          </p:cNvPr>
          <p:cNvSpPr txBox="1"/>
          <p:nvPr/>
        </p:nvSpPr>
        <p:spPr>
          <a:xfrm>
            <a:off x="5685403" y="211788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2026</a:t>
            </a:r>
            <a:endParaRPr lang="en-US" sz="300" dirty="0">
              <a:solidFill>
                <a:prstClr val="black"/>
              </a:solidFill>
              <a:latin typeface="Arial"/>
            </a:endParaRPr>
          </a:p>
        </p:txBody>
      </p:sp>
      <p:sp>
        <p:nvSpPr>
          <p:cNvPr id="103" name="Object 14">
            <a:extLst>
              <a:ext uri="{FF2B5EF4-FFF2-40B4-BE49-F238E27FC236}">
                <a16:creationId xmlns:a16="http://schemas.microsoft.com/office/drawing/2014/main" id="{0F9E28F2-C92E-43DD-8969-D9ABCD32087D}"/>
              </a:ext>
            </a:extLst>
          </p:cNvPr>
          <p:cNvSpPr txBox="1"/>
          <p:nvPr/>
        </p:nvSpPr>
        <p:spPr>
          <a:xfrm>
            <a:off x="6239698" y="2117880"/>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2027</a:t>
            </a:r>
            <a:endParaRPr lang="en-US" sz="300" dirty="0">
              <a:solidFill>
                <a:prstClr val="black"/>
              </a:solidFill>
              <a:latin typeface="Arial"/>
            </a:endParaRPr>
          </a:p>
        </p:txBody>
      </p:sp>
      <p:sp>
        <p:nvSpPr>
          <p:cNvPr id="104" name="Object 14">
            <a:extLst>
              <a:ext uri="{FF2B5EF4-FFF2-40B4-BE49-F238E27FC236}">
                <a16:creationId xmlns:a16="http://schemas.microsoft.com/office/drawing/2014/main" id="{CED1B2B6-E564-475A-A4EA-12857FF93F64}"/>
              </a:ext>
            </a:extLst>
          </p:cNvPr>
          <p:cNvSpPr txBox="1"/>
          <p:nvPr/>
        </p:nvSpPr>
        <p:spPr>
          <a:xfrm>
            <a:off x="6749437" y="2117818"/>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2028</a:t>
            </a:r>
            <a:endParaRPr lang="en-US" sz="300" dirty="0">
              <a:solidFill>
                <a:prstClr val="black"/>
              </a:solidFill>
              <a:latin typeface="Arial"/>
            </a:endParaRPr>
          </a:p>
        </p:txBody>
      </p:sp>
      <p:sp>
        <p:nvSpPr>
          <p:cNvPr id="105" name="Object 14">
            <a:extLst>
              <a:ext uri="{FF2B5EF4-FFF2-40B4-BE49-F238E27FC236}">
                <a16:creationId xmlns:a16="http://schemas.microsoft.com/office/drawing/2014/main" id="{59FB0ACF-D5A9-4A58-8FA0-A2C91E731C26}"/>
              </a:ext>
            </a:extLst>
          </p:cNvPr>
          <p:cNvSpPr txBox="1"/>
          <p:nvPr/>
        </p:nvSpPr>
        <p:spPr>
          <a:xfrm>
            <a:off x="7256173" y="2117818"/>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2029</a:t>
            </a:r>
            <a:endParaRPr lang="en-US" sz="300" dirty="0">
              <a:solidFill>
                <a:prstClr val="black"/>
              </a:solidFill>
              <a:latin typeface="Arial"/>
            </a:endParaRPr>
          </a:p>
        </p:txBody>
      </p:sp>
      <p:sp>
        <p:nvSpPr>
          <p:cNvPr id="106" name="Object 14">
            <a:extLst>
              <a:ext uri="{FF2B5EF4-FFF2-40B4-BE49-F238E27FC236}">
                <a16:creationId xmlns:a16="http://schemas.microsoft.com/office/drawing/2014/main" id="{77033F90-E7FD-47CA-979E-4E31188A336C}"/>
              </a:ext>
            </a:extLst>
          </p:cNvPr>
          <p:cNvSpPr txBox="1"/>
          <p:nvPr/>
        </p:nvSpPr>
        <p:spPr>
          <a:xfrm>
            <a:off x="8378937" y="2118014"/>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2031</a:t>
            </a:r>
            <a:endParaRPr lang="en-US" sz="300" dirty="0">
              <a:solidFill>
                <a:prstClr val="black"/>
              </a:solidFill>
              <a:latin typeface="Arial"/>
            </a:endParaRPr>
          </a:p>
        </p:txBody>
      </p:sp>
      <p:sp>
        <p:nvSpPr>
          <p:cNvPr id="107" name="Object 14">
            <a:extLst>
              <a:ext uri="{FF2B5EF4-FFF2-40B4-BE49-F238E27FC236}">
                <a16:creationId xmlns:a16="http://schemas.microsoft.com/office/drawing/2014/main" id="{A39D94A8-3BD8-4601-AD62-8F39BC69BA2E}"/>
              </a:ext>
            </a:extLst>
          </p:cNvPr>
          <p:cNvSpPr txBox="1"/>
          <p:nvPr/>
        </p:nvSpPr>
        <p:spPr>
          <a:xfrm>
            <a:off x="8941857" y="2126366"/>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2032</a:t>
            </a:r>
            <a:endParaRPr lang="en-US" sz="300" dirty="0">
              <a:solidFill>
                <a:prstClr val="black"/>
              </a:solidFill>
              <a:latin typeface="Arial"/>
            </a:endParaRPr>
          </a:p>
        </p:txBody>
      </p:sp>
      <p:sp>
        <p:nvSpPr>
          <p:cNvPr id="108" name="Object 14">
            <a:extLst>
              <a:ext uri="{FF2B5EF4-FFF2-40B4-BE49-F238E27FC236}">
                <a16:creationId xmlns:a16="http://schemas.microsoft.com/office/drawing/2014/main" id="{218894C6-BFBB-4ABB-A10C-1EC79213F055}"/>
              </a:ext>
            </a:extLst>
          </p:cNvPr>
          <p:cNvSpPr txBox="1"/>
          <p:nvPr/>
        </p:nvSpPr>
        <p:spPr>
          <a:xfrm>
            <a:off x="9494827" y="2126366"/>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2033</a:t>
            </a:r>
            <a:endParaRPr lang="en-US" sz="300" dirty="0">
              <a:solidFill>
                <a:prstClr val="black"/>
              </a:solidFill>
              <a:latin typeface="Arial"/>
            </a:endParaRPr>
          </a:p>
        </p:txBody>
      </p:sp>
      <p:sp>
        <p:nvSpPr>
          <p:cNvPr id="109" name="Object 14">
            <a:extLst>
              <a:ext uri="{FF2B5EF4-FFF2-40B4-BE49-F238E27FC236}">
                <a16:creationId xmlns:a16="http://schemas.microsoft.com/office/drawing/2014/main" id="{0A49412A-ABC8-47BC-8F5A-9D2F4199238A}"/>
              </a:ext>
            </a:extLst>
          </p:cNvPr>
          <p:cNvSpPr txBox="1"/>
          <p:nvPr/>
        </p:nvSpPr>
        <p:spPr>
          <a:xfrm>
            <a:off x="9993779" y="2126366"/>
            <a:ext cx="364520" cy="206103"/>
          </a:xfrm>
          <a:prstGeom prst="rect">
            <a:avLst/>
          </a:prstGeom>
          <a:noFill/>
        </p:spPr>
        <p:txBody>
          <a:bodyPr wrap="square" lIns="0" tIns="0" rIns="0" bIns="0" rtlCol="0" anchor="ctr"/>
          <a:lstStyle/>
          <a:p>
            <a:pPr defTabSz="175983">
              <a:defRPr/>
            </a:pPr>
            <a:r>
              <a:rPr lang="en-US" sz="800" b="1" dirty="0">
                <a:solidFill>
                  <a:srgbClr val="333333"/>
                </a:solidFill>
                <a:latin typeface="Roboto" pitchFamily="34" charset="0"/>
                <a:ea typeface="Roboto" pitchFamily="34" charset="-122"/>
                <a:cs typeface="Roboto" pitchFamily="34" charset="-120"/>
              </a:rPr>
              <a:t>2034</a:t>
            </a:r>
            <a:endParaRPr lang="en-US" sz="300" dirty="0">
              <a:solidFill>
                <a:prstClr val="black"/>
              </a:solidFill>
              <a:latin typeface="Arial"/>
            </a:endParaRPr>
          </a:p>
        </p:txBody>
      </p:sp>
      <p:sp>
        <p:nvSpPr>
          <p:cNvPr id="110" name="TextBox 109">
            <a:extLst>
              <a:ext uri="{FF2B5EF4-FFF2-40B4-BE49-F238E27FC236}">
                <a16:creationId xmlns:a16="http://schemas.microsoft.com/office/drawing/2014/main" id="{7A10F5F5-D3FB-40E3-8CE4-06A5DB0B0395}"/>
              </a:ext>
            </a:extLst>
          </p:cNvPr>
          <p:cNvSpPr txBox="1"/>
          <p:nvPr/>
        </p:nvSpPr>
        <p:spPr>
          <a:xfrm>
            <a:off x="3950319" y="2594612"/>
            <a:ext cx="746814" cy="461665"/>
          </a:xfrm>
          <a:prstGeom prst="rect">
            <a:avLst/>
          </a:prstGeom>
          <a:noFill/>
        </p:spPr>
        <p:txBody>
          <a:bodyPr wrap="square" rtlCol="0">
            <a:spAutoFit/>
          </a:bodyPr>
          <a:lstStyle/>
          <a:p>
            <a:pPr defTabSz="192481"/>
            <a:r>
              <a:rPr lang="en-GB" sz="800" dirty="0">
                <a:solidFill>
                  <a:srgbClr val="000000"/>
                </a:solidFill>
                <a:latin typeface="Calibri" panose="020F0502020204030204"/>
              </a:rPr>
              <a:t>Performance-based rating system*</a:t>
            </a:r>
          </a:p>
        </p:txBody>
      </p:sp>
      <p:sp>
        <p:nvSpPr>
          <p:cNvPr id="112" name="TextBox 111">
            <a:extLst>
              <a:ext uri="{FF2B5EF4-FFF2-40B4-BE49-F238E27FC236}">
                <a16:creationId xmlns:a16="http://schemas.microsoft.com/office/drawing/2014/main" id="{C63756F5-7FB6-411A-B378-5828E082F9A6}"/>
              </a:ext>
            </a:extLst>
          </p:cNvPr>
          <p:cNvSpPr txBox="1"/>
          <p:nvPr/>
        </p:nvSpPr>
        <p:spPr>
          <a:xfrm>
            <a:off x="7744505" y="3467925"/>
            <a:ext cx="708331" cy="947182"/>
          </a:xfrm>
          <a:prstGeom prst="rect">
            <a:avLst/>
          </a:prstGeom>
          <a:noFill/>
        </p:spPr>
        <p:txBody>
          <a:bodyPr wrap="square" rtlCol="0">
            <a:spAutoFit/>
          </a:bodyPr>
          <a:lstStyle/>
          <a:p>
            <a:pPr defTabSz="192481"/>
            <a:r>
              <a:rPr lang="en-GB" sz="926" dirty="0">
                <a:solidFill>
                  <a:srgbClr val="000000"/>
                </a:solidFill>
                <a:latin typeface="Calibri" panose="020F0502020204030204"/>
              </a:rPr>
              <a:t>Ban on sale of new petrol and diesel cars and vans</a:t>
            </a:r>
          </a:p>
        </p:txBody>
      </p:sp>
      <p:sp>
        <p:nvSpPr>
          <p:cNvPr id="113" name="TextBox 112">
            <a:extLst>
              <a:ext uri="{FF2B5EF4-FFF2-40B4-BE49-F238E27FC236}">
                <a16:creationId xmlns:a16="http://schemas.microsoft.com/office/drawing/2014/main" id="{5E6DEE0F-0563-4C15-A48C-0C1E613C00E9}"/>
              </a:ext>
            </a:extLst>
          </p:cNvPr>
          <p:cNvSpPr txBox="1"/>
          <p:nvPr/>
        </p:nvSpPr>
        <p:spPr>
          <a:xfrm>
            <a:off x="3371676" y="5933630"/>
            <a:ext cx="1150863" cy="784830"/>
          </a:xfrm>
          <a:prstGeom prst="rect">
            <a:avLst/>
          </a:prstGeom>
          <a:noFill/>
        </p:spPr>
        <p:txBody>
          <a:bodyPr wrap="square" rtlCol="0">
            <a:spAutoFit/>
          </a:bodyPr>
          <a:lstStyle/>
          <a:p>
            <a:pPr algn="ctr" defTabSz="192481"/>
            <a:r>
              <a:rPr lang="en-GB" sz="900" dirty="0">
                <a:solidFill>
                  <a:srgbClr val="000000"/>
                </a:solidFill>
                <a:latin typeface="Calibri" panose="020F0502020204030204"/>
              </a:rPr>
              <a:t>Climate change risk and opportunity must be declared in</a:t>
            </a:r>
          </a:p>
          <a:p>
            <a:pPr algn="ctr" defTabSz="192481"/>
            <a:r>
              <a:rPr lang="en-GB" sz="900" dirty="0">
                <a:solidFill>
                  <a:srgbClr val="000000"/>
                </a:solidFill>
                <a:latin typeface="Calibri" panose="020F0502020204030204"/>
              </a:rPr>
              <a:t>accounts/reporting  (TCFD)</a:t>
            </a:r>
          </a:p>
        </p:txBody>
      </p:sp>
      <p:sp>
        <p:nvSpPr>
          <p:cNvPr id="114" name="Arrow: Right 113">
            <a:extLst>
              <a:ext uri="{FF2B5EF4-FFF2-40B4-BE49-F238E27FC236}">
                <a16:creationId xmlns:a16="http://schemas.microsoft.com/office/drawing/2014/main" id="{FE9C65AF-3455-4797-A674-C3A0A4A6A7EA}"/>
              </a:ext>
            </a:extLst>
          </p:cNvPr>
          <p:cNvSpPr/>
          <p:nvPr/>
        </p:nvSpPr>
        <p:spPr>
          <a:xfrm>
            <a:off x="2264405" y="4338902"/>
            <a:ext cx="5431986" cy="27328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r>
              <a:rPr lang="en-GB" sz="926" dirty="0">
                <a:solidFill>
                  <a:srgbClr val="FFFFFF"/>
                </a:solidFill>
                <a:latin typeface="Calibri" panose="020F0502020204030204"/>
              </a:rPr>
              <a:t>AVERAGE 47% REDUCTION</a:t>
            </a:r>
          </a:p>
        </p:txBody>
      </p:sp>
      <p:sp>
        <p:nvSpPr>
          <p:cNvPr id="115" name="Arrow: Right 114">
            <a:extLst>
              <a:ext uri="{FF2B5EF4-FFF2-40B4-BE49-F238E27FC236}">
                <a16:creationId xmlns:a16="http://schemas.microsoft.com/office/drawing/2014/main" id="{1FC32B33-2091-4AFA-BD2A-7C3DF7431DE3}"/>
              </a:ext>
            </a:extLst>
          </p:cNvPr>
          <p:cNvSpPr/>
          <p:nvPr/>
        </p:nvSpPr>
        <p:spPr>
          <a:xfrm>
            <a:off x="7721821" y="4346878"/>
            <a:ext cx="2982706" cy="27328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r>
              <a:rPr lang="en-GB" sz="926" dirty="0">
                <a:solidFill>
                  <a:srgbClr val="FFFFFF"/>
                </a:solidFill>
                <a:latin typeface="Calibri" panose="020F0502020204030204"/>
              </a:rPr>
              <a:t>FURTHER 52% REDUCTION BY 2050</a:t>
            </a:r>
          </a:p>
        </p:txBody>
      </p:sp>
      <p:sp>
        <p:nvSpPr>
          <p:cNvPr id="116" name="Arrow: Right 115">
            <a:extLst>
              <a:ext uri="{FF2B5EF4-FFF2-40B4-BE49-F238E27FC236}">
                <a16:creationId xmlns:a16="http://schemas.microsoft.com/office/drawing/2014/main" id="{90A3D899-4AB6-4335-A7D9-7625596ABAFD}"/>
              </a:ext>
            </a:extLst>
          </p:cNvPr>
          <p:cNvSpPr/>
          <p:nvPr/>
        </p:nvSpPr>
        <p:spPr>
          <a:xfrm>
            <a:off x="2248578" y="5260609"/>
            <a:ext cx="8180531" cy="27328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92481"/>
            <a:r>
              <a:rPr lang="en-GB" sz="926" dirty="0">
                <a:solidFill>
                  <a:srgbClr val="FFFFFF"/>
                </a:solidFill>
                <a:latin typeface="Calibri" panose="020F0502020204030204"/>
              </a:rPr>
              <a:t>AVERAGE 78% REDUCTION COMPARED TO 1990 LEVELS</a:t>
            </a:r>
          </a:p>
        </p:txBody>
      </p:sp>
      <p:sp>
        <p:nvSpPr>
          <p:cNvPr id="117" name="TextBox 116">
            <a:extLst>
              <a:ext uri="{FF2B5EF4-FFF2-40B4-BE49-F238E27FC236}">
                <a16:creationId xmlns:a16="http://schemas.microsoft.com/office/drawing/2014/main" id="{6D0AFC18-4BC3-4A9F-BC3E-BB8561739C6E}"/>
              </a:ext>
            </a:extLst>
          </p:cNvPr>
          <p:cNvSpPr txBox="1"/>
          <p:nvPr/>
        </p:nvSpPr>
        <p:spPr>
          <a:xfrm>
            <a:off x="5043372" y="4716282"/>
            <a:ext cx="2577321" cy="377283"/>
          </a:xfrm>
          <a:prstGeom prst="rect">
            <a:avLst/>
          </a:prstGeom>
          <a:noFill/>
        </p:spPr>
        <p:txBody>
          <a:bodyPr wrap="square" rtlCol="0">
            <a:spAutoFit/>
          </a:bodyPr>
          <a:lstStyle/>
          <a:p>
            <a:pPr algn="ctr" defTabSz="192481"/>
            <a:r>
              <a:rPr lang="en-GB" sz="926" dirty="0">
                <a:solidFill>
                  <a:srgbClr val="000000"/>
                </a:solidFill>
                <a:latin typeface="Calibri" panose="020F0502020204030204"/>
              </a:rPr>
              <a:t>Some form of carbon taxation expected in second half of decade</a:t>
            </a:r>
          </a:p>
        </p:txBody>
      </p:sp>
      <p:sp>
        <p:nvSpPr>
          <p:cNvPr id="118" name="TextBox 117">
            <a:extLst>
              <a:ext uri="{FF2B5EF4-FFF2-40B4-BE49-F238E27FC236}">
                <a16:creationId xmlns:a16="http://schemas.microsoft.com/office/drawing/2014/main" id="{2A3798C7-3697-4D79-B625-C7AAA0F31002}"/>
              </a:ext>
            </a:extLst>
          </p:cNvPr>
          <p:cNvSpPr txBox="1"/>
          <p:nvPr/>
        </p:nvSpPr>
        <p:spPr>
          <a:xfrm>
            <a:off x="5588805" y="3482660"/>
            <a:ext cx="913532" cy="804707"/>
          </a:xfrm>
          <a:prstGeom prst="rect">
            <a:avLst/>
          </a:prstGeom>
          <a:noFill/>
        </p:spPr>
        <p:txBody>
          <a:bodyPr wrap="square" rtlCol="0">
            <a:spAutoFit/>
          </a:bodyPr>
          <a:lstStyle/>
          <a:p>
            <a:pPr defTabSz="192481"/>
            <a:r>
              <a:rPr lang="en-GB" sz="926" dirty="0">
                <a:solidFill>
                  <a:srgbClr val="000000"/>
                </a:solidFill>
                <a:latin typeface="Calibri" panose="020F0502020204030204"/>
              </a:rPr>
              <a:t>Purchase cost of electric vehicle cheaper than petrol/diesel</a:t>
            </a:r>
          </a:p>
        </p:txBody>
      </p:sp>
      <p:sp>
        <p:nvSpPr>
          <p:cNvPr id="119" name="TextBox 118">
            <a:extLst>
              <a:ext uri="{FF2B5EF4-FFF2-40B4-BE49-F238E27FC236}">
                <a16:creationId xmlns:a16="http://schemas.microsoft.com/office/drawing/2014/main" id="{3F6773CE-0CFE-40CB-A772-5BCC2512BDC7}"/>
              </a:ext>
            </a:extLst>
          </p:cNvPr>
          <p:cNvSpPr txBox="1"/>
          <p:nvPr/>
        </p:nvSpPr>
        <p:spPr>
          <a:xfrm>
            <a:off x="2838472" y="3496366"/>
            <a:ext cx="889340" cy="804707"/>
          </a:xfrm>
          <a:prstGeom prst="rect">
            <a:avLst/>
          </a:prstGeom>
          <a:noFill/>
        </p:spPr>
        <p:txBody>
          <a:bodyPr wrap="square" rtlCol="0">
            <a:spAutoFit/>
          </a:bodyPr>
          <a:lstStyle/>
          <a:p>
            <a:pPr defTabSz="192481"/>
            <a:r>
              <a:rPr lang="en-GB" sz="926" dirty="0">
                <a:solidFill>
                  <a:srgbClr val="000000"/>
                </a:solidFill>
                <a:latin typeface="Calibri" panose="020F0502020204030204"/>
              </a:rPr>
              <a:t>Lifecycle cost of electric vehicle cheaper than petrol/diesel</a:t>
            </a:r>
          </a:p>
        </p:txBody>
      </p:sp>
      <p:sp>
        <p:nvSpPr>
          <p:cNvPr id="120" name="TextBox 119">
            <a:extLst>
              <a:ext uri="{FF2B5EF4-FFF2-40B4-BE49-F238E27FC236}">
                <a16:creationId xmlns:a16="http://schemas.microsoft.com/office/drawing/2014/main" id="{910CB562-7B65-48BC-9277-151DD4D00A6B}"/>
              </a:ext>
            </a:extLst>
          </p:cNvPr>
          <p:cNvSpPr txBox="1"/>
          <p:nvPr/>
        </p:nvSpPr>
        <p:spPr>
          <a:xfrm>
            <a:off x="724580" y="5599406"/>
            <a:ext cx="1563881" cy="234808"/>
          </a:xfrm>
          <a:prstGeom prst="rect">
            <a:avLst/>
          </a:prstGeom>
          <a:noFill/>
        </p:spPr>
        <p:txBody>
          <a:bodyPr wrap="square" rtlCol="0">
            <a:spAutoFit/>
          </a:bodyPr>
          <a:lstStyle/>
          <a:p>
            <a:pPr algn="ctr" defTabSz="192481"/>
            <a:r>
              <a:rPr lang="en-GB" sz="926" b="1" dirty="0">
                <a:solidFill>
                  <a:srgbClr val="000000"/>
                </a:solidFill>
                <a:latin typeface="Calibri" panose="020F0502020204030204"/>
              </a:rPr>
              <a:t>COST OF CARBON INDEX &gt;&gt;</a:t>
            </a:r>
          </a:p>
        </p:txBody>
      </p:sp>
      <p:sp>
        <p:nvSpPr>
          <p:cNvPr id="121" name="Object 14">
            <a:extLst>
              <a:ext uri="{FF2B5EF4-FFF2-40B4-BE49-F238E27FC236}">
                <a16:creationId xmlns:a16="http://schemas.microsoft.com/office/drawing/2014/main" id="{76F32050-BCA5-4FE0-ABFB-17CCE7028A37}"/>
              </a:ext>
            </a:extLst>
          </p:cNvPr>
          <p:cNvSpPr txBox="1"/>
          <p:nvPr/>
        </p:nvSpPr>
        <p:spPr>
          <a:xfrm>
            <a:off x="2254249" y="5600607"/>
            <a:ext cx="527669" cy="232407"/>
          </a:xfrm>
          <a:prstGeom prst="rect">
            <a:avLst/>
          </a:prstGeom>
          <a:noFill/>
        </p:spPr>
        <p:txBody>
          <a:bodyPr wrap="square" rtlCol="0" anchor="ctr"/>
          <a:lstStyle/>
          <a:p>
            <a:pPr defTabSz="175983">
              <a:defRPr/>
            </a:pPr>
            <a:r>
              <a:rPr lang="en-US" sz="800" b="1" dirty="0">
                <a:solidFill>
                  <a:srgbClr val="333333"/>
                </a:solidFill>
                <a:latin typeface="Roboto" pitchFamily="34" charset="0"/>
                <a:ea typeface="Roboto" pitchFamily="34" charset="-122"/>
                <a:cs typeface="Roboto" pitchFamily="34" charset="-120"/>
              </a:rPr>
              <a:t>INDEX</a:t>
            </a:r>
            <a:endParaRPr lang="en-US" sz="400" dirty="0">
              <a:solidFill>
                <a:prstClr val="black"/>
              </a:solidFill>
              <a:latin typeface="Arial"/>
            </a:endParaRPr>
          </a:p>
        </p:txBody>
      </p:sp>
      <p:sp>
        <p:nvSpPr>
          <p:cNvPr id="122" name="Object 14">
            <a:extLst>
              <a:ext uri="{FF2B5EF4-FFF2-40B4-BE49-F238E27FC236}">
                <a16:creationId xmlns:a16="http://schemas.microsoft.com/office/drawing/2014/main" id="{A9F35849-1583-41A1-ADBF-B97080144C66}"/>
              </a:ext>
            </a:extLst>
          </p:cNvPr>
          <p:cNvSpPr txBox="1"/>
          <p:nvPr/>
        </p:nvSpPr>
        <p:spPr>
          <a:xfrm>
            <a:off x="5043373" y="5626363"/>
            <a:ext cx="505350" cy="180894"/>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20.4%</a:t>
            </a:r>
            <a:endParaRPr lang="en-US" sz="295" dirty="0">
              <a:solidFill>
                <a:prstClr val="black"/>
              </a:solidFill>
              <a:latin typeface="Arial"/>
            </a:endParaRPr>
          </a:p>
        </p:txBody>
      </p:sp>
      <p:sp>
        <p:nvSpPr>
          <p:cNvPr id="123" name="Object 14">
            <a:extLst>
              <a:ext uri="{FF2B5EF4-FFF2-40B4-BE49-F238E27FC236}">
                <a16:creationId xmlns:a16="http://schemas.microsoft.com/office/drawing/2014/main" id="{8C563358-83E5-4A8C-B64A-989D4E227418}"/>
              </a:ext>
            </a:extLst>
          </p:cNvPr>
          <p:cNvSpPr txBox="1"/>
          <p:nvPr/>
        </p:nvSpPr>
        <p:spPr>
          <a:xfrm>
            <a:off x="7804546" y="5609516"/>
            <a:ext cx="510446" cy="214588"/>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86.1%</a:t>
            </a:r>
            <a:endParaRPr lang="en-US" sz="295" dirty="0">
              <a:solidFill>
                <a:prstClr val="black"/>
              </a:solidFill>
              <a:latin typeface="Arial"/>
            </a:endParaRPr>
          </a:p>
        </p:txBody>
      </p:sp>
      <p:sp>
        <p:nvSpPr>
          <p:cNvPr id="124" name="Object 14">
            <a:extLst>
              <a:ext uri="{FF2B5EF4-FFF2-40B4-BE49-F238E27FC236}">
                <a16:creationId xmlns:a16="http://schemas.microsoft.com/office/drawing/2014/main" id="{08974386-4567-42ED-B947-5CA96E618E7B}"/>
              </a:ext>
            </a:extLst>
          </p:cNvPr>
          <p:cNvSpPr txBox="1"/>
          <p:nvPr/>
        </p:nvSpPr>
        <p:spPr>
          <a:xfrm>
            <a:off x="2875641" y="5654499"/>
            <a:ext cx="442486" cy="124623"/>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5.4%</a:t>
            </a:r>
            <a:endParaRPr lang="en-US" sz="295" dirty="0">
              <a:solidFill>
                <a:prstClr val="black"/>
              </a:solidFill>
              <a:latin typeface="Arial"/>
            </a:endParaRPr>
          </a:p>
        </p:txBody>
      </p:sp>
      <p:sp>
        <p:nvSpPr>
          <p:cNvPr id="125" name="Object 14">
            <a:extLst>
              <a:ext uri="{FF2B5EF4-FFF2-40B4-BE49-F238E27FC236}">
                <a16:creationId xmlns:a16="http://schemas.microsoft.com/office/drawing/2014/main" id="{9A4697F0-22CC-4658-905C-DC4BA013C353}"/>
              </a:ext>
            </a:extLst>
          </p:cNvPr>
          <p:cNvSpPr txBox="1"/>
          <p:nvPr/>
        </p:nvSpPr>
        <p:spPr>
          <a:xfrm>
            <a:off x="3435340" y="5628193"/>
            <a:ext cx="428326" cy="177235"/>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6.5%</a:t>
            </a:r>
            <a:endParaRPr lang="en-US" sz="295" dirty="0">
              <a:solidFill>
                <a:prstClr val="black"/>
              </a:solidFill>
              <a:latin typeface="Arial"/>
            </a:endParaRPr>
          </a:p>
        </p:txBody>
      </p:sp>
      <p:sp>
        <p:nvSpPr>
          <p:cNvPr id="126" name="Object 14">
            <a:extLst>
              <a:ext uri="{FF2B5EF4-FFF2-40B4-BE49-F238E27FC236}">
                <a16:creationId xmlns:a16="http://schemas.microsoft.com/office/drawing/2014/main" id="{6E4770BF-1C38-491D-9DAA-0AC17FD95DBB}"/>
              </a:ext>
            </a:extLst>
          </p:cNvPr>
          <p:cNvSpPr txBox="1"/>
          <p:nvPr/>
        </p:nvSpPr>
        <p:spPr>
          <a:xfrm>
            <a:off x="3950507" y="5621504"/>
            <a:ext cx="420670" cy="190612"/>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7.9%</a:t>
            </a:r>
            <a:endParaRPr lang="en-US" sz="295" dirty="0">
              <a:solidFill>
                <a:prstClr val="black"/>
              </a:solidFill>
              <a:latin typeface="Arial"/>
            </a:endParaRPr>
          </a:p>
        </p:txBody>
      </p:sp>
      <p:sp>
        <p:nvSpPr>
          <p:cNvPr id="127" name="Object 14">
            <a:extLst>
              <a:ext uri="{FF2B5EF4-FFF2-40B4-BE49-F238E27FC236}">
                <a16:creationId xmlns:a16="http://schemas.microsoft.com/office/drawing/2014/main" id="{33D9C759-2B74-4655-9B12-2389911962C0}"/>
              </a:ext>
            </a:extLst>
          </p:cNvPr>
          <p:cNvSpPr txBox="1"/>
          <p:nvPr/>
        </p:nvSpPr>
        <p:spPr>
          <a:xfrm>
            <a:off x="4478271" y="5583605"/>
            <a:ext cx="490894" cy="266410"/>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12.6%</a:t>
            </a:r>
            <a:endParaRPr lang="en-US" sz="295" dirty="0">
              <a:solidFill>
                <a:prstClr val="black"/>
              </a:solidFill>
              <a:latin typeface="Arial"/>
            </a:endParaRPr>
          </a:p>
        </p:txBody>
      </p:sp>
      <p:sp>
        <p:nvSpPr>
          <p:cNvPr id="128" name="Object 14">
            <a:extLst>
              <a:ext uri="{FF2B5EF4-FFF2-40B4-BE49-F238E27FC236}">
                <a16:creationId xmlns:a16="http://schemas.microsoft.com/office/drawing/2014/main" id="{028717D3-110A-4F30-A348-530093E51B06}"/>
              </a:ext>
            </a:extLst>
          </p:cNvPr>
          <p:cNvSpPr txBox="1"/>
          <p:nvPr/>
        </p:nvSpPr>
        <p:spPr>
          <a:xfrm>
            <a:off x="5570581" y="5598067"/>
            <a:ext cx="515402" cy="237486"/>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32.3%</a:t>
            </a:r>
            <a:endParaRPr lang="en-US" sz="295" dirty="0">
              <a:solidFill>
                <a:prstClr val="black"/>
              </a:solidFill>
              <a:latin typeface="Arial"/>
            </a:endParaRPr>
          </a:p>
        </p:txBody>
      </p:sp>
      <p:sp>
        <p:nvSpPr>
          <p:cNvPr id="129" name="Object 14">
            <a:extLst>
              <a:ext uri="{FF2B5EF4-FFF2-40B4-BE49-F238E27FC236}">
                <a16:creationId xmlns:a16="http://schemas.microsoft.com/office/drawing/2014/main" id="{BB926F59-A4DD-4C88-BA5F-092A12778681}"/>
              </a:ext>
            </a:extLst>
          </p:cNvPr>
          <p:cNvSpPr txBox="1"/>
          <p:nvPr/>
        </p:nvSpPr>
        <p:spPr>
          <a:xfrm>
            <a:off x="6107841" y="5613692"/>
            <a:ext cx="482592" cy="206236"/>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46.0%</a:t>
            </a:r>
            <a:endParaRPr lang="en-US" sz="295" dirty="0">
              <a:solidFill>
                <a:prstClr val="black"/>
              </a:solidFill>
              <a:latin typeface="Arial"/>
            </a:endParaRPr>
          </a:p>
        </p:txBody>
      </p:sp>
      <p:sp>
        <p:nvSpPr>
          <p:cNvPr id="130" name="Object 14">
            <a:extLst>
              <a:ext uri="{FF2B5EF4-FFF2-40B4-BE49-F238E27FC236}">
                <a16:creationId xmlns:a16="http://schemas.microsoft.com/office/drawing/2014/main" id="{86AB001A-E3E9-4880-9420-15C93D1200B5}"/>
              </a:ext>
            </a:extLst>
          </p:cNvPr>
          <p:cNvSpPr txBox="1"/>
          <p:nvPr/>
        </p:nvSpPr>
        <p:spPr>
          <a:xfrm>
            <a:off x="6694160" y="5594751"/>
            <a:ext cx="487563" cy="244119"/>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60.5%</a:t>
            </a:r>
            <a:endParaRPr lang="en-US" sz="295" dirty="0">
              <a:solidFill>
                <a:prstClr val="black"/>
              </a:solidFill>
              <a:latin typeface="Arial"/>
            </a:endParaRPr>
          </a:p>
        </p:txBody>
      </p:sp>
      <p:sp>
        <p:nvSpPr>
          <p:cNvPr id="131" name="Object 14">
            <a:extLst>
              <a:ext uri="{FF2B5EF4-FFF2-40B4-BE49-F238E27FC236}">
                <a16:creationId xmlns:a16="http://schemas.microsoft.com/office/drawing/2014/main" id="{811BE6DC-F482-4C53-ADB6-7520E24852B1}"/>
              </a:ext>
            </a:extLst>
          </p:cNvPr>
          <p:cNvSpPr txBox="1"/>
          <p:nvPr/>
        </p:nvSpPr>
        <p:spPr>
          <a:xfrm>
            <a:off x="7231423" y="5598036"/>
            <a:ext cx="488391" cy="237549"/>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74.1%</a:t>
            </a:r>
            <a:endParaRPr lang="en-US" sz="295" dirty="0">
              <a:solidFill>
                <a:prstClr val="black"/>
              </a:solidFill>
              <a:latin typeface="Arial"/>
            </a:endParaRPr>
          </a:p>
        </p:txBody>
      </p:sp>
      <p:sp>
        <p:nvSpPr>
          <p:cNvPr id="132" name="Object 14">
            <a:extLst>
              <a:ext uri="{FF2B5EF4-FFF2-40B4-BE49-F238E27FC236}">
                <a16:creationId xmlns:a16="http://schemas.microsoft.com/office/drawing/2014/main" id="{DCAC3D2C-0A41-42AF-A459-DB69272AEACF}"/>
              </a:ext>
            </a:extLst>
          </p:cNvPr>
          <p:cNvSpPr txBox="1"/>
          <p:nvPr/>
        </p:nvSpPr>
        <p:spPr>
          <a:xfrm>
            <a:off x="8354187" y="5609583"/>
            <a:ext cx="523715" cy="214455"/>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97.5%</a:t>
            </a:r>
            <a:endParaRPr lang="en-US" sz="295" dirty="0">
              <a:solidFill>
                <a:prstClr val="black"/>
              </a:solidFill>
              <a:latin typeface="Arial"/>
            </a:endParaRPr>
          </a:p>
        </p:txBody>
      </p:sp>
      <p:sp>
        <p:nvSpPr>
          <p:cNvPr id="133" name="Object 14">
            <a:extLst>
              <a:ext uri="{FF2B5EF4-FFF2-40B4-BE49-F238E27FC236}">
                <a16:creationId xmlns:a16="http://schemas.microsoft.com/office/drawing/2014/main" id="{4D937292-503A-46D4-9370-B068127408A2}"/>
              </a:ext>
            </a:extLst>
          </p:cNvPr>
          <p:cNvSpPr txBox="1"/>
          <p:nvPr/>
        </p:nvSpPr>
        <p:spPr>
          <a:xfrm>
            <a:off x="8917107" y="5602310"/>
            <a:ext cx="461782" cy="229001"/>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109%</a:t>
            </a:r>
            <a:endParaRPr lang="en-US" sz="295" dirty="0">
              <a:solidFill>
                <a:prstClr val="black"/>
              </a:solidFill>
              <a:latin typeface="Arial"/>
            </a:endParaRPr>
          </a:p>
        </p:txBody>
      </p:sp>
      <p:sp>
        <p:nvSpPr>
          <p:cNvPr id="134" name="Object 14">
            <a:extLst>
              <a:ext uri="{FF2B5EF4-FFF2-40B4-BE49-F238E27FC236}">
                <a16:creationId xmlns:a16="http://schemas.microsoft.com/office/drawing/2014/main" id="{F8E9968D-68FF-49EF-B357-498DA7004733}"/>
              </a:ext>
            </a:extLst>
          </p:cNvPr>
          <p:cNvSpPr txBox="1"/>
          <p:nvPr/>
        </p:nvSpPr>
        <p:spPr>
          <a:xfrm>
            <a:off x="9407713" y="5599025"/>
            <a:ext cx="508436" cy="235571"/>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120%</a:t>
            </a:r>
            <a:endParaRPr lang="en-US" sz="295" dirty="0">
              <a:solidFill>
                <a:prstClr val="black"/>
              </a:solidFill>
              <a:latin typeface="Arial"/>
            </a:endParaRPr>
          </a:p>
        </p:txBody>
      </p:sp>
      <p:sp>
        <p:nvSpPr>
          <p:cNvPr id="135" name="Object 14">
            <a:extLst>
              <a:ext uri="{FF2B5EF4-FFF2-40B4-BE49-F238E27FC236}">
                <a16:creationId xmlns:a16="http://schemas.microsoft.com/office/drawing/2014/main" id="{FDF34F31-8E0C-45A0-9FFA-922A172BEAE5}"/>
              </a:ext>
            </a:extLst>
          </p:cNvPr>
          <p:cNvSpPr txBox="1"/>
          <p:nvPr/>
        </p:nvSpPr>
        <p:spPr>
          <a:xfrm>
            <a:off x="9969030" y="5613759"/>
            <a:ext cx="468098" cy="206103"/>
          </a:xfrm>
          <a:prstGeom prst="rect">
            <a:avLst/>
          </a:prstGeom>
          <a:noFill/>
        </p:spPr>
        <p:txBody>
          <a:bodyPr wrap="square" rtlCol="0" anchor="ctr"/>
          <a:lstStyle/>
          <a:p>
            <a:pPr defTabSz="175983">
              <a:defRPr/>
            </a:pPr>
            <a:r>
              <a:rPr lang="en-US" sz="842" b="1" dirty="0">
                <a:solidFill>
                  <a:srgbClr val="333333"/>
                </a:solidFill>
                <a:latin typeface="Roboto" pitchFamily="34" charset="0"/>
                <a:ea typeface="Roboto" pitchFamily="34" charset="-122"/>
                <a:cs typeface="Roboto" pitchFamily="34" charset="-120"/>
              </a:rPr>
              <a:t>131%</a:t>
            </a:r>
            <a:endParaRPr lang="en-US" sz="295" dirty="0">
              <a:solidFill>
                <a:prstClr val="black"/>
              </a:solidFill>
              <a:latin typeface="Arial"/>
            </a:endParaRPr>
          </a:p>
        </p:txBody>
      </p:sp>
      <p:sp>
        <p:nvSpPr>
          <p:cNvPr id="136" name="TextBox 135">
            <a:extLst>
              <a:ext uri="{FF2B5EF4-FFF2-40B4-BE49-F238E27FC236}">
                <a16:creationId xmlns:a16="http://schemas.microsoft.com/office/drawing/2014/main" id="{971EE1E7-BD85-43AA-BA4A-4E1885FB8ECC}"/>
              </a:ext>
            </a:extLst>
          </p:cNvPr>
          <p:cNvSpPr txBox="1"/>
          <p:nvPr/>
        </p:nvSpPr>
        <p:spPr>
          <a:xfrm>
            <a:off x="3122398" y="4685441"/>
            <a:ext cx="1658270" cy="377283"/>
          </a:xfrm>
          <a:prstGeom prst="rect">
            <a:avLst/>
          </a:prstGeom>
          <a:noFill/>
        </p:spPr>
        <p:txBody>
          <a:bodyPr wrap="square" rtlCol="0">
            <a:spAutoFit/>
          </a:bodyPr>
          <a:lstStyle/>
          <a:p>
            <a:pPr defTabSz="192481"/>
            <a:r>
              <a:rPr lang="en-GB" sz="926" dirty="0">
                <a:solidFill>
                  <a:srgbClr val="000000"/>
                </a:solidFill>
                <a:latin typeface="Calibri" panose="020F0502020204030204"/>
              </a:rPr>
              <a:t>ISO14068 – Int. standard for carbon neutrality expected</a:t>
            </a:r>
          </a:p>
        </p:txBody>
      </p:sp>
      <p:sp>
        <p:nvSpPr>
          <p:cNvPr id="137" name="TextBox 136">
            <a:extLst>
              <a:ext uri="{FF2B5EF4-FFF2-40B4-BE49-F238E27FC236}">
                <a16:creationId xmlns:a16="http://schemas.microsoft.com/office/drawing/2014/main" id="{AEB531D1-718B-4F53-AD5C-450F98C34F67}"/>
              </a:ext>
            </a:extLst>
          </p:cNvPr>
          <p:cNvSpPr txBox="1"/>
          <p:nvPr/>
        </p:nvSpPr>
        <p:spPr>
          <a:xfrm>
            <a:off x="3115653" y="4997528"/>
            <a:ext cx="1909444" cy="377283"/>
          </a:xfrm>
          <a:prstGeom prst="rect">
            <a:avLst/>
          </a:prstGeom>
          <a:noFill/>
        </p:spPr>
        <p:txBody>
          <a:bodyPr wrap="square" rtlCol="0">
            <a:spAutoFit/>
          </a:bodyPr>
          <a:lstStyle/>
          <a:p>
            <a:pPr defTabSz="192481"/>
            <a:r>
              <a:rPr lang="en-GB" sz="926" dirty="0">
                <a:solidFill>
                  <a:srgbClr val="000000"/>
                </a:solidFill>
                <a:latin typeface="Calibri" panose="020F0502020204030204"/>
              </a:rPr>
              <a:t>SBTI will evolve to cover Net Zero commitments not just reductions</a:t>
            </a:r>
          </a:p>
        </p:txBody>
      </p:sp>
      <p:sp>
        <p:nvSpPr>
          <p:cNvPr id="2" name="Text Placeholder 1">
            <a:extLst>
              <a:ext uri="{FF2B5EF4-FFF2-40B4-BE49-F238E27FC236}">
                <a16:creationId xmlns:a16="http://schemas.microsoft.com/office/drawing/2014/main" id="{D571480B-EBE5-43BF-951E-7FE0416494B2}"/>
              </a:ext>
            </a:extLst>
          </p:cNvPr>
          <p:cNvSpPr>
            <a:spLocks noGrp="1"/>
          </p:cNvSpPr>
          <p:nvPr>
            <p:ph type="body" sz="quarter" idx="13"/>
          </p:nvPr>
        </p:nvSpPr>
        <p:spPr/>
        <p:txBody>
          <a:bodyPr/>
          <a:lstStyle/>
          <a:p>
            <a:r>
              <a:rPr lang="en-GB" dirty="0"/>
              <a:t>POLICY LANDSCAPE (UK)</a:t>
            </a:r>
          </a:p>
        </p:txBody>
      </p:sp>
      <p:sp>
        <p:nvSpPr>
          <p:cNvPr id="8" name="TextBox 7">
            <a:extLst>
              <a:ext uri="{FF2B5EF4-FFF2-40B4-BE49-F238E27FC236}">
                <a16:creationId xmlns:a16="http://schemas.microsoft.com/office/drawing/2014/main" id="{D6AFBE14-2E3E-43ED-81D1-B049FB237926}"/>
              </a:ext>
            </a:extLst>
          </p:cNvPr>
          <p:cNvSpPr txBox="1"/>
          <p:nvPr/>
        </p:nvSpPr>
        <p:spPr>
          <a:xfrm>
            <a:off x="622588" y="1451552"/>
            <a:ext cx="4382897" cy="276999"/>
          </a:xfrm>
          <a:prstGeom prst="rect">
            <a:avLst/>
          </a:prstGeom>
          <a:noFill/>
        </p:spPr>
        <p:txBody>
          <a:bodyPr wrap="square" rtlCol="0">
            <a:spAutoFit/>
          </a:bodyPr>
          <a:lstStyle/>
          <a:p>
            <a:r>
              <a:rPr lang="en-GB" sz="1200" dirty="0"/>
              <a:t>Indicative of other western economies (exc. USA)</a:t>
            </a:r>
          </a:p>
        </p:txBody>
      </p:sp>
    </p:spTree>
    <p:extLst>
      <p:ext uri="{BB962C8B-B14F-4D97-AF65-F5344CB8AC3E}">
        <p14:creationId xmlns:p14="http://schemas.microsoft.com/office/powerpoint/2010/main" val="95741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1">
            <a:extLst>
              <a:ext uri="{FF2B5EF4-FFF2-40B4-BE49-F238E27FC236}">
                <a16:creationId xmlns:a16="http://schemas.microsoft.com/office/drawing/2014/main" id="{17CB3E83-F1AA-4E80-ADFE-2F6AE9CBDF3D}"/>
              </a:ext>
            </a:extLst>
          </p:cNvPr>
          <p:cNvSpPr txBox="1"/>
          <p:nvPr/>
        </p:nvSpPr>
        <p:spPr>
          <a:xfrm>
            <a:off x="533980" y="3859824"/>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SUB-HEADING</a:t>
            </a:r>
            <a:endParaRPr lang="en-GB" sz="173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B5997DF9-BD36-40A1-927A-CDC2E7D94D77}"/>
              </a:ext>
            </a:extLst>
          </p:cNvPr>
          <p:cNvPicPr>
            <a:picLocks noChangeAspect="1"/>
          </p:cNvPicPr>
          <p:nvPr/>
        </p:nvPicPr>
        <p:blipFill>
          <a:blip r:embed="rId3"/>
          <a:stretch>
            <a:fillRect/>
          </a:stretch>
        </p:blipFill>
        <p:spPr>
          <a:xfrm>
            <a:off x="1022485" y="2576067"/>
            <a:ext cx="1271016" cy="1271016"/>
          </a:xfrm>
          <a:prstGeom prst="rect">
            <a:avLst/>
          </a:prstGeom>
        </p:spPr>
      </p:pic>
      <p:pic>
        <p:nvPicPr>
          <p:cNvPr id="13" name="Picture 12" descr="Icon&#10;&#10;Description automatically generated">
            <a:extLst>
              <a:ext uri="{FF2B5EF4-FFF2-40B4-BE49-F238E27FC236}">
                <a16:creationId xmlns:a16="http://schemas.microsoft.com/office/drawing/2014/main" id="{886E6014-1793-4C61-9CE1-FF0B585F7AC3}"/>
              </a:ext>
            </a:extLst>
          </p:cNvPr>
          <p:cNvPicPr>
            <a:picLocks noChangeAspect="1"/>
          </p:cNvPicPr>
          <p:nvPr/>
        </p:nvPicPr>
        <p:blipFill>
          <a:blip r:embed="rId4"/>
          <a:stretch>
            <a:fillRect/>
          </a:stretch>
        </p:blipFill>
        <p:spPr>
          <a:xfrm>
            <a:off x="3352828" y="2576067"/>
            <a:ext cx="1271016" cy="1271016"/>
          </a:xfrm>
          <a:prstGeom prst="rect">
            <a:avLst/>
          </a:prstGeom>
        </p:spPr>
      </p:pic>
      <p:pic>
        <p:nvPicPr>
          <p:cNvPr id="15" name="Picture 14" descr="Logo&#10;&#10;Description automatically generated">
            <a:extLst>
              <a:ext uri="{FF2B5EF4-FFF2-40B4-BE49-F238E27FC236}">
                <a16:creationId xmlns:a16="http://schemas.microsoft.com/office/drawing/2014/main" id="{2F23F6C1-39BE-4359-9507-DC6889E42A84}"/>
              </a:ext>
            </a:extLst>
          </p:cNvPr>
          <p:cNvPicPr>
            <a:picLocks noChangeAspect="1"/>
          </p:cNvPicPr>
          <p:nvPr/>
        </p:nvPicPr>
        <p:blipFill>
          <a:blip r:embed="rId5"/>
          <a:stretch>
            <a:fillRect/>
          </a:stretch>
        </p:blipFill>
        <p:spPr>
          <a:xfrm>
            <a:off x="8322692" y="2576067"/>
            <a:ext cx="1271016" cy="1271016"/>
          </a:xfrm>
          <a:prstGeom prst="rect">
            <a:avLst/>
          </a:prstGeom>
        </p:spPr>
      </p:pic>
      <p:pic>
        <p:nvPicPr>
          <p:cNvPr id="14" name="Picture 13" descr="Icon&#10;&#10;Description automatically generated">
            <a:extLst>
              <a:ext uri="{FF2B5EF4-FFF2-40B4-BE49-F238E27FC236}">
                <a16:creationId xmlns:a16="http://schemas.microsoft.com/office/drawing/2014/main" id="{3500192C-EDAA-8B54-1D7F-A476C335B726}"/>
              </a:ext>
            </a:extLst>
          </p:cNvPr>
          <p:cNvPicPr>
            <a:picLocks noChangeAspect="1"/>
          </p:cNvPicPr>
          <p:nvPr/>
        </p:nvPicPr>
        <p:blipFill>
          <a:blip r:embed="rId4"/>
          <a:stretch>
            <a:fillRect/>
          </a:stretch>
        </p:blipFill>
        <p:spPr>
          <a:xfrm>
            <a:off x="5758791" y="2576067"/>
            <a:ext cx="1271016" cy="1271016"/>
          </a:xfrm>
          <a:prstGeom prst="rect">
            <a:avLst/>
          </a:prstGeom>
        </p:spPr>
      </p:pic>
      <p:sp>
        <p:nvSpPr>
          <p:cNvPr id="2" name="Text Placeholder 1">
            <a:extLst>
              <a:ext uri="{FF2B5EF4-FFF2-40B4-BE49-F238E27FC236}">
                <a16:creationId xmlns:a16="http://schemas.microsoft.com/office/drawing/2014/main" id="{79BAD6CE-8188-C001-539E-DA5183A696C7}"/>
              </a:ext>
            </a:extLst>
          </p:cNvPr>
          <p:cNvSpPr>
            <a:spLocks noGrp="1"/>
          </p:cNvSpPr>
          <p:nvPr>
            <p:ph type="body" sz="quarter" idx="13"/>
          </p:nvPr>
        </p:nvSpPr>
        <p:spPr/>
        <p:txBody>
          <a:bodyPr/>
          <a:lstStyle/>
          <a:p>
            <a:r>
              <a:rPr lang="en-GB" dirty="0">
                <a:highlight>
                  <a:srgbClr val="FFFF00"/>
                </a:highlight>
              </a:rPr>
              <a:t>AMBITIONS </a:t>
            </a:r>
          </a:p>
        </p:txBody>
      </p:sp>
      <p:sp>
        <p:nvSpPr>
          <p:cNvPr id="38" name="Text Placeholder 37">
            <a:extLst>
              <a:ext uri="{FF2B5EF4-FFF2-40B4-BE49-F238E27FC236}">
                <a16:creationId xmlns:a16="http://schemas.microsoft.com/office/drawing/2014/main" id="{A1EAE772-52F7-EB66-2A7A-B0687693D549}"/>
              </a:ext>
            </a:extLst>
          </p:cNvPr>
          <p:cNvSpPr>
            <a:spLocks noGrp="1"/>
          </p:cNvSpPr>
          <p:nvPr>
            <p:ph type="body" sz="quarter" idx="16"/>
          </p:nvPr>
        </p:nvSpPr>
        <p:spPr>
          <a:xfrm>
            <a:off x="629264" y="4245587"/>
            <a:ext cx="2172406" cy="1898075"/>
          </a:xfrm>
        </p:spPr>
        <p:txBody>
          <a:bodyPr/>
          <a:lstStyle/>
          <a:p>
            <a:r>
              <a:rPr lang="en-GB" dirty="0">
                <a:highlight>
                  <a:srgbClr val="FFFF00"/>
                </a:highlight>
              </a:rPr>
              <a:t>Insert text here</a:t>
            </a:r>
          </a:p>
        </p:txBody>
      </p:sp>
      <p:sp>
        <p:nvSpPr>
          <p:cNvPr id="6" name="Text Placeholder 5">
            <a:extLst>
              <a:ext uri="{FF2B5EF4-FFF2-40B4-BE49-F238E27FC236}">
                <a16:creationId xmlns:a16="http://schemas.microsoft.com/office/drawing/2014/main" id="{464FB9BF-06BE-55E3-3838-09F0E9A9745B}"/>
              </a:ext>
            </a:extLst>
          </p:cNvPr>
          <p:cNvSpPr>
            <a:spLocks noGrp="1"/>
          </p:cNvSpPr>
          <p:nvPr>
            <p:ph type="body" sz="quarter" idx="23"/>
          </p:nvPr>
        </p:nvSpPr>
        <p:spPr/>
        <p:txBody>
          <a:bodyPr/>
          <a:lstStyle/>
          <a:p>
            <a:r>
              <a:rPr lang="en-GB" dirty="0">
                <a:highlight>
                  <a:srgbClr val="FFFF00"/>
                </a:highlight>
              </a:rPr>
              <a:t>STAKEHOLDER SPECIFIC AMBITIONS</a:t>
            </a:r>
          </a:p>
        </p:txBody>
      </p:sp>
      <p:sp>
        <p:nvSpPr>
          <p:cNvPr id="41" name="Object 11">
            <a:extLst>
              <a:ext uri="{FF2B5EF4-FFF2-40B4-BE49-F238E27FC236}">
                <a16:creationId xmlns:a16="http://schemas.microsoft.com/office/drawing/2014/main" id="{3E4516E1-75FD-C588-B3F7-EED2640B8607}"/>
              </a:ext>
            </a:extLst>
          </p:cNvPr>
          <p:cNvSpPr txBox="1"/>
          <p:nvPr/>
        </p:nvSpPr>
        <p:spPr>
          <a:xfrm>
            <a:off x="2808441" y="3847083"/>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SUB-HEADING</a:t>
            </a:r>
            <a:endParaRPr lang="en-GB" sz="1730" dirty="0">
              <a:latin typeface="Calibri" panose="020F0502020204030204" pitchFamily="34" charset="0"/>
              <a:cs typeface="Calibri" panose="020F0502020204030204" pitchFamily="34" charset="0"/>
            </a:endParaRPr>
          </a:p>
        </p:txBody>
      </p:sp>
      <p:sp>
        <p:nvSpPr>
          <p:cNvPr id="42" name="Text Placeholder 37">
            <a:extLst>
              <a:ext uri="{FF2B5EF4-FFF2-40B4-BE49-F238E27FC236}">
                <a16:creationId xmlns:a16="http://schemas.microsoft.com/office/drawing/2014/main" id="{207A3AAE-43B1-9D5E-6C8A-8B921A9F57DF}"/>
              </a:ext>
            </a:extLst>
          </p:cNvPr>
          <p:cNvSpPr txBox="1">
            <a:spLocks/>
          </p:cNvSpPr>
          <p:nvPr/>
        </p:nvSpPr>
        <p:spPr>
          <a:xfrm>
            <a:off x="2903725" y="4232846"/>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GB" dirty="0">
                <a:highlight>
                  <a:srgbClr val="FFFF00"/>
                </a:highlight>
              </a:rPr>
              <a:t>Insert text here</a:t>
            </a:r>
          </a:p>
        </p:txBody>
      </p:sp>
      <p:sp>
        <p:nvSpPr>
          <p:cNvPr id="43" name="Object 11">
            <a:extLst>
              <a:ext uri="{FF2B5EF4-FFF2-40B4-BE49-F238E27FC236}">
                <a16:creationId xmlns:a16="http://schemas.microsoft.com/office/drawing/2014/main" id="{EB257EAC-E3F4-F37E-C675-52C3DC5D68CB}"/>
              </a:ext>
            </a:extLst>
          </p:cNvPr>
          <p:cNvSpPr txBox="1"/>
          <p:nvPr/>
        </p:nvSpPr>
        <p:spPr>
          <a:xfrm>
            <a:off x="5270286" y="3847083"/>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SUB-HEADING</a:t>
            </a:r>
            <a:endParaRPr lang="en-GB" sz="1730" dirty="0">
              <a:latin typeface="Calibri" panose="020F0502020204030204" pitchFamily="34" charset="0"/>
              <a:cs typeface="Calibri" panose="020F0502020204030204" pitchFamily="34" charset="0"/>
            </a:endParaRPr>
          </a:p>
        </p:txBody>
      </p:sp>
      <p:sp>
        <p:nvSpPr>
          <p:cNvPr id="44" name="Text Placeholder 37">
            <a:extLst>
              <a:ext uri="{FF2B5EF4-FFF2-40B4-BE49-F238E27FC236}">
                <a16:creationId xmlns:a16="http://schemas.microsoft.com/office/drawing/2014/main" id="{B227E24C-0977-B894-E675-AF309F0CCF6C}"/>
              </a:ext>
            </a:extLst>
          </p:cNvPr>
          <p:cNvSpPr txBox="1">
            <a:spLocks/>
          </p:cNvSpPr>
          <p:nvPr/>
        </p:nvSpPr>
        <p:spPr>
          <a:xfrm>
            <a:off x="5365570" y="4232846"/>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GB" dirty="0">
                <a:highlight>
                  <a:srgbClr val="FFFF00"/>
                </a:highlight>
              </a:rPr>
              <a:t>Insert text here</a:t>
            </a:r>
          </a:p>
        </p:txBody>
      </p:sp>
      <p:sp>
        <p:nvSpPr>
          <p:cNvPr id="45" name="Object 11">
            <a:extLst>
              <a:ext uri="{FF2B5EF4-FFF2-40B4-BE49-F238E27FC236}">
                <a16:creationId xmlns:a16="http://schemas.microsoft.com/office/drawing/2014/main" id="{A4601510-2ABD-CC25-63DF-9EFF60254161}"/>
              </a:ext>
            </a:extLst>
          </p:cNvPr>
          <p:cNvSpPr txBox="1"/>
          <p:nvPr/>
        </p:nvSpPr>
        <p:spPr>
          <a:xfrm>
            <a:off x="7834187" y="3859824"/>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SUB-HEADING</a:t>
            </a:r>
            <a:endParaRPr lang="en-GB" sz="1730" dirty="0">
              <a:latin typeface="Calibri" panose="020F0502020204030204" pitchFamily="34" charset="0"/>
              <a:cs typeface="Calibri" panose="020F0502020204030204" pitchFamily="34" charset="0"/>
            </a:endParaRPr>
          </a:p>
        </p:txBody>
      </p:sp>
      <p:sp>
        <p:nvSpPr>
          <p:cNvPr id="46" name="Text Placeholder 37">
            <a:extLst>
              <a:ext uri="{FF2B5EF4-FFF2-40B4-BE49-F238E27FC236}">
                <a16:creationId xmlns:a16="http://schemas.microsoft.com/office/drawing/2014/main" id="{97769073-1DCE-E4EE-5504-F5C88A79F971}"/>
              </a:ext>
            </a:extLst>
          </p:cNvPr>
          <p:cNvSpPr txBox="1">
            <a:spLocks/>
          </p:cNvSpPr>
          <p:nvPr/>
        </p:nvSpPr>
        <p:spPr>
          <a:xfrm>
            <a:off x="7929471" y="4245587"/>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GB" dirty="0">
                <a:highlight>
                  <a:srgbClr val="FFFF00"/>
                </a:highlight>
              </a:rPr>
              <a:t>Insert text here</a:t>
            </a:r>
          </a:p>
        </p:txBody>
      </p:sp>
    </p:spTree>
    <p:extLst>
      <p:ext uri="{BB962C8B-B14F-4D97-AF65-F5344CB8AC3E}">
        <p14:creationId xmlns:p14="http://schemas.microsoft.com/office/powerpoint/2010/main" val="235950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6" descr="preencoded.png"/>
          <p:cNvPicPr>
            <a:picLocks noChangeAspect="1"/>
          </p:cNvPicPr>
          <p:nvPr/>
        </p:nvPicPr>
        <p:blipFill>
          <a:blip r:embed="rId3"/>
          <a:stretch>
            <a:fillRect/>
          </a:stretch>
        </p:blipFill>
        <p:spPr>
          <a:xfrm>
            <a:off x="5969227" y="3349845"/>
            <a:ext cx="1148379" cy="1158633"/>
          </a:xfrm>
          <a:prstGeom prst="rect">
            <a:avLst/>
          </a:prstGeom>
        </p:spPr>
      </p:pic>
      <p:pic>
        <p:nvPicPr>
          <p:cNvPr id="3" name="Picture 2" descr="Icon&#10;&#10;Description automatically generated">
            <a:extLst>
              <a:ext uri="{FF2B5EF4-FFF2-40B4-BE49-F238E27FC236}">
                <a16:creationId xmlns:a16="http://schemas.microsoft.com/office/drawing/2014/main" id="{B5997DF9-BD36-40A1-927A-CDC2E7D94D77}"/>
              </a:ext>
            </a:extLst>
          </p:cNvPr>
          <p:cNvPicPr>
            <a:picLocks noChangeAspect="1"/>
          </p:cNvPicPr>
          <p:nvPr/>
        </p:nvPicPr>
        <p:blipFill>
          <a:blip r:embed="rId4"/>
          <a:stretch>
            <a:fillRect/>
          </a:stretch>
        </p:blipFill>
        <p:spPr>
          <a:xfrm>
            <a:off x="968464" y="3349845"/>
            <a:ext cx="1271016" cy="1271016"/>
          </a:xfrm>
          <a:prstGeom prst="rect">
            <a:avLst/>
          </a:prstGeom>
        </p:spPr>
      </p:pic>
      <p:pic>
        <p:nvPicPr>
          <p:cNvPr id="13" name="Picture 12" descr="Icon&#10;&#10;Description automatically generated">
            <a:extLst>
              <a:ext uri="{FF2B5EF4-FFF2-40B4-BE49-F238E27FC236}">
                <a16:creationId xmlns:a16="http://schemas.microsoft.com/office/drawing/2014/main" id="{886E6014-1793-4C61-9CE1-FF0B585F7AC3}"/>
              </a:ext>
            </a:extLst>
          </p:cNvPr>
          <p:cNvPicPr>
            <a:picLocks noChangeAspect="1"/>
          </p:cNvPicPr>
          <p:nvPr/>
        </p:nvPicPr>
        <p:blipFill>
          <a:blip r:embed="rId5"/>
          <a:stretch>
            <a:fillRect/>
          </a:stretch>
        </p:blipFill>
        <p:spPr>
          <a:xfrm>
            <a:off x="3379132" y="3293653"/>
            <a:ext cx="1271016" cy="1271016"/>
          </a:xfrm>
          <a:prstGeom prst="rect">
            <a:avLst/>
          </a:prstGeom>
        </p:spPr>
      </p:pic>
      <p:pic>
        <p:nvPicPr>
          <p:cNvPr id="15" name="Picture 14" descr="Logo&#10;&#10;Description automatically generated">
            <a:extLst>
              <a:ext uri="{FF2B5EF4-FFF2-40B4-BE49-F238E27FC236}">
                <a16:creationId xmlns:a16="http://schemas.microsoft.com/office/drawing/2014/main" id="{2F23F6C1-39BE-4359-9507-DC6889E42A84}"/>
              </a:ext>
            </a:extLst>
          </p:cNvPr>
          <p:cNvPicPr>
            <a:picLocks noChangeAspect="1"/>
          </p:cNvPicPr>
          <p:nvPr/>
        </p:nvPicPr>
        <p:blipFill>
          <a:blip r:embed="rId6"/>
          <a:stretch>
            <a:fillRect/>
          </a:stretch>
        </p:blipFill>
        <p:spPr>
          <a:xfrm>
            <a:off x="8484748" y="3293653"/>
            <a:ext cx="1271016" cy="1271016"/>
          </a:xfrm>
          <a:prstGeom prst="rect">
            <a:avLst/>
          </a:prstGeom>
        </p:spPr>
      </p:pic>
      <p:sp>
        <p:nvSpPr>
          <p:cNvPr id="2" name="Text Placeholder 1">
            <a:extLst>
              <a:ext uri="{FF2B5EF4-FFF2-40B4-BE49-F238E27FC236}">
                <a16:creationId xmlns:a16="http://schemas.microsoft.com/office/drawing/2014/main" id="{E86D57A0-E551-1444-B1A4-CFE34569E465}"/>
              </a:ext>
            </a:extLst>
          </p:cNvPr>
          <p:cNvSpPr>
            <a:spLocks noGrp="1"/>
          </p:cNvSpPr>
          <p:nvPr>
            <p:ph type="body" sz="quarter" idx="13"/>
          </p:nvPr>
        </p:nvSpPr>
        <p:spPr/>
        <p:txBody>
          <a:bodyPr/>
          <a:lstStyle/>
          <a:p>
            <a:r>
              <a:rPr lang="en-GB" dirty="0"/>
              <a:t>FOUR PILLARS OF NET ZERO</a:t>
            </a:r>
          </a:p>
        </p:txBody>
      </p:sp>
      <p:sp>
        <p:nvSpPr>
          <p:cNvPr id="5" name="Text Placeholder 4">
            <a:extLst>
              <a:ext uri="{FF2B5EF4-FFF2-40B4-BE49-F238E27FC236}">
                <a16:creationId xmlns:a16="http://schemas.microsoft.com/office/drawing/2014/main" id="{909E6C8F-2ACB-8278-75CF-815E441BC7B1}"/>
              </a:ext>
            </a:extLst>
          </p:cNvPr>
          <p:cNvSpPr>
            <a:spLocks noGrp="1"/>
          </p:cNvSpPr>
          <p:nvPr>
            <p:ph type="body" sz="quarter" idx="16"/>
          </p:nvPr>
        </p:nvSpPr>
        <p:spPr>
          <a:xfrm>
            <a:off x="609600" y="2536316"/>
            <a:ext cx="9723120" cy="630163"/>
          </a:xfrm>
        </p:spPr>
        <p:txBody>
          <a:bodyPr/>
          <a:lstStyle/>
          <a:p>
            <a:endParaRPr lang="en-GB" dirty="0"/>
          </a:p>
        </p:txBody>
      </p:sp>
      <p:sp>
        <p:nvSpPr>
          <p:cNvPr id="6" name="Text Placeholder 5">
            <a:extLst>
              <a:ext uri="{FF2B5EF4-FFF2-40B4-BE49-F238E27FC236}">
                <a16:creationId xmlns:a16="http://schemas.microsoft.com/office/drawing/2014/main" id="{85914B8A-159E-CF27-67E4-CB4F3A98E931}"/>
              </a:ext>
            </a:extLst>
          </p:cNvPr>
          <p:cNvSpPr>
            <a:spLocks noGrp="1"/>
          </p:cNvSpPr>
          <p:nvPr>
            <p:ph type="body" sz="quarter" idx="23"/>
          </p:nvPr>
        </p:nvSpPr>
        <p:spPr/>
        <p:txBody>
          <a:bodyPr/>
          <a:lstStyle/>
          <a:p>
            <a:endParaRPr lang="en-GB" dirty="0"/>
          </a:p>
        </p:txBody>
      </p:sp>
      <p:sp>
        <p:nvSpPr>
          <p:cNvPr id="8" name="Object 11">
            <a:extLst>
              <a:ext uri="{FF2B5EF4-FFF2-40B4-BE49-F238E27FC236}">
                <a16:creationId xmlns:a16="http://schemas.microsoft.com/office/drawing/2014/main" id="{74BD331B-6921-09BB-7B6B-9DA7FCD4BA5C}"/>
              </a:ext>
            </a:extLst>
          </p:cNvPr>
          <p:cNvSpPr txBox="1"/>
          <p:nvPr/>
        </p:nvSpPr>
        <p:spPr>
          <a:xfrm>
            <a:off x="454423" y="4620861"/>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REVIEW</a:t>
            </a:r>
            <a:endParaRPr lang="en-GB" sz="1730" dirty="0">
              <a:latin typeface="Calibri" panose="020F0502020204030204" pitchFamily="34" charset="0"/>
              <a:cs typeface="Calibri" panose="020F0502020204030204" pitchFamily="34" charset="0"/>
            </a:endParaRPr>
          </a:p>
        </p:txBody>
      </p:sp>
      <p:sp>
        <p:nvSpPr>
          <p:cNvPr id="11" name="Text Placeholder 37">
            <a:extLst>
              <a:ext uri="{FF2B5EF4-FFF2-40B4-BE49-F238E27FC236}">
                <a16:creationId xmlns:a16="http://schemas.microsoft.com/office/drawing/2014/main" id="{C524EC14-6E3E-C5E9-46FE-831C89B036BF}"/>
              </a:ext>
            </a:extLst>
          </p:cNvPr>
          <p:cNvSpPr txBox="1">
            <a:spLocks/>
          </p:cNvSpPr>
          <p:nvPr/>
        </p:nvSpPr>
        <p:spPr>
          <a:xfrm>
            <a:off x="549707" y="5006624"/>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US" dirty="0">
                <a:highlight>
                  <a:srgbClr val="FFFF00"/>
                </a:highlight>
              </a:rPr>
              <a:t>Place holder for commentary around the actions taken at the review stage and the associated presented opportunity</a:t>
            </a:r>
          </a:p>
        </p:txBody>
      </p:sp>
      <p:sp>
        <p:nvSpPr>
          <p:cNvPr id="12" name="Object 11">
            <a:extLst>
              <a:ext uri="{FF2B5EF4-FFF2-40B4-BE49-F238E27FC236}">
                <a16:creationId xmlns:a16="http://schemas.microsoft.com/office/drawing/2014/main" id="{083C6C08-5721-3282-4537-28BDBA6BF515}"/>
              </a:ext>
            </a:extLst>
          </p:cNvPr>
          <p:cNvSpPr txBox="1"/>
          <p:nvPr/>
        </p:nvSpPr>
        <p:spPr>
          <a:xfrm>
            <a:off x="2903596" y="4620861"/>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REDUCE</a:t>
            </a:r>
            <a:endParaRPr lang="en-GB" sz="1730" dirty="0">
              <a:latin typeface="Calibri" panose="020F0502020204030204" pitchFamily="34" charset="0"/>
              <a:cs typeface="Calibri" panose="020F0502020204030204" pitchFamily="34" charset="0"/>
            </a:endParaRPr>
          </a:p>
        </p:txBody>
      </p:sp>
      <p:sp>
        <p:nvSpPr>
          <p:cNvPr id="14" name="Text Placeholder 37">
            <a:extLst>
              <a:ext uri="{FF2B5EF4-FFF2-40B4-BE49-F238E27FC236}">
                <a16:creationId xmlns:a16="http://schemas.microsoft.com/office/drawing/2014/main" id="{BC068227-EB39-1EF3-858B-6B86EF3081CB}"/>
              </a:ext>
            </a:extLst>
          </p:cNvPr>
          <p:cNvSpPr txBox="1">
            <a:spLocks/>
          </p:cNvSpPr>
          <p:nvPr/>
        </p:nvSpPr>
        <p:spPr>
          <a:xfrm>
            <a:off x="2998880" y="5006624"/>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US" dirty="0">
                <a:highlight>
                  <a:srgbClr val="FFFF00"/>
                </a:highlight>
              </a:rPr>
              <a:t>Place holder for commentary around the actions taken at the reduce stage and the associated presented opportunity</a:t>
            </a:r>
          </a:p>
        </p:txBody>
      </p:sp>
      <p:sp>
        <p:nvSpPr>
          <p:cNvPr id="20" name="Object 11">
            <a:extLst>
              <a:ext uri="{FF2B5EF4-FFF2-40B4-BE49-F238E27FC236}">
                <a16:creationId xmlns:a16="http://schemas.microsoft.com/office/drawing/2014/main" id="{5A1C1BFF-07FC-AB47-59CD-342C99021BCE}"/>
              </a:ext>
            </a:extLst>
          </p:cNvPr>
          <p:cNvSpPr txBox="1"/>
          <p:nvPr/>
        </p:nvSpPr>
        <p:spPr>
          <a:xfrm>
            <a:off x="5444908" y="4620861"/>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RENEW</a:t>
            </a:r>
            <a:endParaRPr lang="en-GB" sz="1730" dirty="0">
              <a:latin typeface="Calibri" panose="020F0502020204030204" pitchFamily="34" charset="0"/>
              <a:cs typeface="Calibri" panose="020F0502020204030204" pitchFamily="34" charset="0"/>
            </a:endParaRPr>
          </a:p>
        </p:txBody>
      </p:sp>
      <p:sp>
        <p:nvSpPr>
          <p:cNvPr id="21" name="Text Placeholder 37">
            <a:extLst>
              <a:ext uri="{FF2B5EF4-FFF2-40B4-BE49-F238E27FC236}">
                <a16:creationId xmlns:a16="http://schemas.microsoft.com/office/drawing/2014/main" id="{97E0CD2E-A211-248E-F058-BD06AA3E0740}"/>
              </a:ext>
            </a:extLst>
          </p:cNvPr>
          <p:cNvSpPr txBox="1">
            <a:spLocks/>
          </p:cNvSpPr>
          <p:nvPr/>
        </p:nvSpPr>
        <p:spPr>
          <a:xfrm>
            <a:off x="5540192" y="5006624"/>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US" dirty="0">
                <a:highlight>
                  <a:srgbClr val="FFFF00"/>
                </a:highlight>
              </a:rPr>
              <a:t>Place holder for commentary around the actions taken at the renew stage and the associated presented opportunity</a:t>
            </a:r>
          </a:p>
        </p:txBody>
      </p:sp>
      <p:sp>
        <p:nvSpPr>
          <p:cNvPr id="22" name="Object 11">
            <a:extLst>
              <a:ext uri="{FF2B5EF4-FFF2-40B4-BE49-F238E27FC236}">
                <a16:creationId xmlns:a16="http://schemas.microsoft.com/office/drawing/2014/main" id="{72A1DF7F-9BF5-D494-E2AE-4CC255FF69C5}"/>
              </a:ext>
            </a:extLst>
          </p:cNvPr>
          <p:cNvSpPr txBox="1"/>
          <p:nvPr/>
        </p:nvSpPr>
        <p:spPr>
          <a:xfrm>
            <a:off x="7966556" y="4620861"/>
            <a:ext cx="2248026" cy="385763"/>
          </a:xfrm>
          <a:prstGeom prst="rect">
            <a:avLst/>
          </a:prstGeom>
          <a:noFill/>
        </p:spPr>
        <p:txBody>
          <a:bodyPr wrap="square" rtlCol="0" anchor="t"/>
          <a:lstStyle/>
          <a:p>
            <a:pPr algn="ctr"/>
            <a:r>
              <a:rPr lang="en-GB" sz="1730" b="1" dirty="0">
                <a:solidFill>
                  <a:srgbClr val="F59C38"/>
                </a:solidFill>
                <a:latin typeface="Calibri" panose="020F0502020204030204" pitchFamily="34" charset="0"/>
                <a:ea typeface="Roboto" pitchFamily="34" charset="-122"/>
                <a:cs typeface="Calibri" panose="020F0502020204030204" pitchFamily="34" charset="0"/>
              </a:rPr>
              <a:t>REBALANCE</a:t>
            </a:r>
            <a:endParaRPr lang="en-GB" sz="1730" dirty="0">
              <a:latin typeface="Calibri" panose="020F0502020204030204" pitchFamily="34" charset="0"/>
              <a:cs typeface="Calibri" panose="020F0502020204030204" pitchFamily="34" charset="0"/>
            </a:endParaRPr>
          </a:p>
        </p:txBody>
      </p:sp>
      <p:sp>
        <p:nvSpPr>
          <p:cNvPr id="23" name="Text Placeholder 37">
            <a:extLst>
              <a:ext uri="{FF2B5EF4-FFF2-40B4-BE49-F238E27FC236}">
                <a16:creationId xmlns:a16="http://schemas.microsoft.com/office/drawing/2014/main" id="{E6F8A735-FE22-7B52-EF82-C53FA9C8B700}"/>
              </a:ext>
            </a:extLst>
          </p:cNvPr>
          <p:cNvSpPr txBox="1">
            <a:spLocks/>
          </p:cNvSpPr>
          <p:nvPr/>
        </p:nvSpPr>
        <p:spPr>
          <a:xfrm>
            <a:off x="8061840" y="5006624"/>
            <a:ext cx="2172406" cy="1898075"/>
          </a:xfrm>
          <a:prstGeom prst="rect">
            <a:avLst/>
          </a:prstGeom>
        </p:spPr>
        <p:txBody>
          <a:bodyPr vert="horz" lIns="91440" tIns="45720" rIns="91440" bIns="45720" rtlCol="0">
            <a:normAutofit/>
          </a:bodyPr>
          <a:lstStyle>
            <a:lvl1pPr marL="0" indent="0" algn="l" defTabSz="964783" rtl="0" eaLnBrk="1" latinLnBrk="0" hangingPunct="1">
              <a:lnSpc>
                <a:spcPct val="90000"/>
              </a:lnSpc>
              <a:spcBef>
                <a:spcPts val="1055"/>
              </a:spcBef>
              <a:buFont typeface="Arial" panose="020B0604020202020204" pitchFamily="34" charset="0"/>
              <a:buNone/>
              <a:defRPr sz="1200" kern="1200">
                <a:solidFill>
                  <a:schemeClr val="tx1"/>
                </a:solidFill>
                <a:latin typeface="+mn-lt"/>
                <a:ea typeface="+mn-ea"/>
                <a:cs typeface="+mn-cs"/>
              </a:defRPr>
            </a:lvl1pPr>
            <a:lvl2pPr marL="723588"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2pPr>
            <a:lvl3pPr marL="1205979" indent="-241196" algn="l" defTabSz="964783" rtl="0" eaLnBrk="1" latinLnBrk="0" hangingPunct="1">
              <a:lnSpc>
                <a:spcPct val="90000"/>
              </a:lnSpc>
              <a:spcBef>
                <a:spcPts val="528"/>
              </a:spcBef>
              <a:buFont typeface="Arial" panose="020B0604020202020204" pitchFamily="34" charset="0"/>
              <a:buChar char="•"/>
              <a:defRPr sz="1200" kern="1200">
                <a:solidFill>
                  <a:schemeClr val="tx1"/>
                </a:solidFill>
                <a:latin typeface="+mn-lt"/>
                <a:ea typeface="+mn-ea"/>
                <a:cs typeface="+mn-cs"/>
              </a:defRPr>
            </a:lvl3pPr>
            <a:lvl4pPr marL="1688371"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4pPr>
            <a:lvl5pPr marL="2170763"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5pPr>
            <a:lvl6pPr marL="2653154"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546"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938"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100330" indent="-241196" algn="l" defTabSz="96478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US" dirty="0">
                <a:highlight>
                  <a:srgbClr val="FFFF00"/>
                </a:highlight>
              </a:rPr>
              <a:t>Place holder for commentary around the actions taken at the rebalance stage and the associated presented opportunity</a:t>
            </a:r>
          </a:p>
        </p:txBody>
      </p:sp>
    </p:spTree>
  </p:cSld>
  <p:clrMapOvr>
    <a:masterClrMapping/>
  </p:clrMapOvr>
</p:sld>
</file>

<file path=ppt/theme/theme1.xml><?xml version="1.0" encoding="utf-8"?>
<a:theme xmlns:a="http://schemas.openxmlformats.org/drawingml/2006/main" name="Office Theme">
  <a:themeElements>
    <a:clrScheme name="Energise">
      <a:dk1>
        <a:srgbClr val="404040"/>
      </a:dk1>
      <a:lt1>
        <a:sysClr val="window" lastClr="FFFFFF"/>
      </a:lt1>
      <a:dk2>
        <a:srgbClr val="333333"/>
      </a:dk2>
      <a:lt2>
        <a:srgbClr val="D9D9D9"/>
      </a:lt2>
      <a:accent1>
        <a:srgbClr val="4E98C8"/>
      </a:accent1>
      <a:accent2>
        <a:srgbClr val="F59C38"/>
      </a:accent2>
      <a:accent3>
        <a:srgbClr val="959595"/>
      </a:accent3>
      <a:accent4>
        <a:srgbClr val="FFD965"/>
      </a:accent4>
      <a:accent5>
        <a:srgbClr val="5B9BD5"/>
      </a:accent5>
      <a:accent6>
        <a:srgbClr val="83AA19"/>
      </a:accent6>
      <a:hlink>
        <a:srgbClr val="0563C1"/>
      </a:hlink>
      <a:folHlink>
        <a:srgbClr val="D1046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7DC3CC93390B4A9CD8DEADFC5E6C58" ma:contentTypeVersion="17" ma:contentTypeDescription="Create a new document." ma:contentTypeScope="" ma:versionID="bbb40e372e138f4165e0614128ffa44a">
  <xsd:schema xmlns:xsd="http://www.w3.org/2001/XMLSchema" xmlns:xs="http://www.w3.org/2001/XMLSchema" xmlns:p="http://schemas.microsoft.com/office/2006/metadata/properties" xmlns:ns2="ba6aa647-7e9b-40f8-aeab-0537b62d9fc5" xmlns:ns3="bd6bfcbc-8125-4420-ab34-bab166e065d1" xmlns:ns4="04ca1663-e63a-4e2f-9731-2fe4a2f9fc78" targetNamespace="http://schemas.microsoft.com/office/2006/metadata/properties" ma:root="true" ma:fieldsID="4d529f208c02e0cd5d9d830ac4ddbb6c" ns2:_="" ns3:_="" ns4:_="">
    <xsd:import namespace="ba6aa647-7e9b-40f8-aeab-0537b62d9fc5"/>
    <xsd:import namespace="bd6bfcbc-8125-4420-ab34-bab166e065d1"/>
    <xsd:import namespace="04ca1663-e63a-4e2f-9731-2fe4a2f9fc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6aa647-7e9b-40f8-aeab-0537b62d9fc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6bfcbc-8125-4420-ab34-bab166e065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c4f23b-6b75-471b-831b-0e270dbff3ce" ma:termSetId="09814cd3-568e-fe90-9814-8d621ff8fb84" ma:anchorId="fba54fb3-c3e1-fe81-a776-ca4b69148c4d" ma:open="true" ma:isKeyword="false">
      <xsd:complexType>
        <xsd:sequence>
          <xsd:element ref="pc:Terms" minOccurs="0" maxOccurs="1"/>
        </xsd:sequence>
      </xsd:complexType>
    </xsd:element>
    <xsd:element name="Dateandtime" ma:index="24" nillable="true" ma:displayName="Date and time" ma:format="DateOnly" ma:internalName="Datean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4ca1663-e63a-4e2f-9731-2fe4a2f9fc7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3177939-1acc-4ede-b215-32efe52f9e70}" ma:internalName="TaxCatchAll" ma:showField="CatchAllData" ma:web="04ca1663-e63a-4e2f-9731-2fe4a2f9fc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6bfcbc-8125-4420-ab34-bab166e065d1">
      <Terms xmlns="http://schemas.microsoft.com/office/infopath/2007/PartnerControls"/>
    </lcf76f155ced4ddcb4097134ff3c332f>
    <Dateandtime xmlns="bd6bfcbc-8125-4420-ab34-bab166e065d1" xsi:nil="true"/>
    <TaxCatchAll xmlns="04ca1663-e63a-4e2f-9731-2fe4a2f9fc7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A3C42-9EF1-44B9-A7F5-1035ED4FD124}"/>
</file>

<file path=customXml/itemProps2.xml><?xml version="1.0" encoding="utf-8"?>
<ds:datastoreItem xmlns:ds="http://schemas.openxmlformats.org/officeDocument/2006/customXml" ds:itemID="{1485D2D9-F67A-4065-AA49-87551497BDA4}">
  <ds:schemaRef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85feb6f0-f8b3-4cb5-9f39-d7e11a80e39d"/>
    <ds:schemaRef ds:uri="e86ee623-3dfe-4a7a-b46a-b07b75aded5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A2AE7D9-9B88-4E38-9A38-856662C784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2661</TotalTime>
  <Words>4716</Words>
  <Application>Microsoft Office PowerPoint</Application>
  <PresentationFormat>Custom</PresentationFormat>
  <Paragraphs>561</Paragraphs>
  <Slides>50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Montserrat</vt:lpstr>
      <vt:lpstr>Roboto</vt:lpstr>
      <vt:lpstr>Symbol</vt:lpstr>
      <vt:lpstr>Office Theme</vt:lpstr>
      <vt:lpstr>Net zero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Hindley</dc:creator>
  <cp:lastModifiedBy>Yasir Patel</cp:lastModifiedBy>
  <cp:revision>28</cp:revision>
  <dcterms:created xsi:type="dcterms:W3CDTF">2022-02-17T10:14:21Z</dcterms:created>
  <dcterms:modified xsi:type="dcterms:W3CDTF">2023-03-15T16:05:01Z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0x010100317E46A8788B30408AF5418DBF19E361</vt:lpwstr>
  </property>
</Properties>
</file>